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24.svg" ContentType="image/svg+xml"/>
  <Override PartName="/ppt/media/image26.svg" ContentType="image/svg+xml"/>
  <Override PartName="/ppt/media/image28.svg" ContentType="image/svg+xml"/>
  <Override PartName="/ppt/media/image4.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5"/>
  </p:notesMasterIdLst>
  <p:handoutMasterIdLst>
    <p:handoutMasterId r:id="rId39"/>
  </p:handoutMasterIdLst>
  <p:sldIdLst>
    <p:sldId id="609" r:id="rId4"/>
    <p:sldId id="555" r:id="rId6"/>
    <p:sldId id="613" r:id="rId7"/>
    <p:sldId id="627" r:id="rId8"/>
    <p:sldId id="610" r:id="rId9"/>
    <p:sldId id="571" r:id="rId10"/>
    <p:sldId id="580" r:id="rId11"/>
    <p:sldId id="572" r:id="rId12"/>
    <p:sldId id="630" r:id="rId13"/>
    <p:sldId id="631" r:id="rId14"/>
    <p:sldId id="628" r:id="rId15"/>
    <p:sldId id="550" r:id="rId16"/>
    <p:sldId id="584" r:id="rId17"/>
    <p:sldId id="632" r:id="rId18"/>
    <p:sldId id="633" r:id="rId19"/>
    <p:sldId id="634" r:id="rId20"/>
    <p:sldId id="635" r:id="rId21"/>
    <p:sldId id="636" r:id="rId22"/>
    <p:sldId id="637" r:id="rId23"/>
    <p:sldId id="638" r:id="rId24"/>
    <p:sldId id="639" r:id="rId25"/>
    <p:sldId id="641" r:id="rId26"/>
    <p:sldId id="615" r:id="rId27"/>
    <p:sldId id="617" r:id="rId28"/>
    <p:sldId id="619" r:id="rId29"/>
    <p:sldId id="626" r:id="rId30"/>
    <p:sldId id="621" r:id="rId31"/>
    <p:sldId id="618" r:id="rId32"/>
    <p:sldId id="640" r:id="rId33"/>
    <p:sldId id="622" r:id="rId34"/>
    <p:sldId id="623" r:id="rId35"/>
    <p:sldId id="624" r:id="rId36"/>
    <p:sldId id="625" r:id="rId37"/>
    <p:sldId id="256" r:id="rId38"/>
  </p:sldIdLst>
  <p:sldSz cx="13717270" cy="7718425"/>
  <p:notesSz cx="9925050" cy="6792595"/>
  <p:embeddedFontLst>
    <p:embeddedFont>
      <p:font typeface="微软雅黑" panose="020B0503020204020204" charset="-122"/>
      <p:regular r:id="rId44"/>
    </p:embeddedFont>
    <p:embeddedFont>
      <p:font typeface="华文中宋" panose="02010600040101010101" pitchFamily="2" charset="-122"/>
      <p:regular r:id="rId45"/>
    </p:embeddedFont>
    <p:embeddedFont>
      <p:font typeface="黑体" panose="02010609060101010101" charset="-122"/>
      <p:regular r:id="rId46"/>
    </p:embeddedFont>
    <p:embeddedFont>
      <p:font typeface="华文行楷" panose="02010800040101010101" pitchFamily="2" charset="-122"/>
      <p:regular r:id="rId47"/>
    </p:embeddedFont>
    <p:embeddedFont>
      <p:font typeface="华文彩云" panose="02010800040101010101" pitchFamily="2" charset="-122"/>
      <p:regular r:id="rId48"/>
    </p:embeddedFont>
    <p:embeddedFont>
      <p:font typeface="仿宋" panose="02010609060101010101" pitchFamily="49" charset="-122"/>
      <p:regular r:id="rId49"/>
    </p:embeddedFont>
    <p:embeddedFont>
      <p:font typeface="方正仿宋_GB2312" panose="02000000000000000000" charset="-122"/>
      <p:regular r:id="rId50"/>
    </p:embeddedFont>
    <p:embeddedFont>
      <p:font typeface="Calibri" panose="020F0502020204030204" charset="0"/>
      <p:regular r:id="rId51"/>
      <p:bold r:id="rId52"/>
      <p:italic r:id="rId53"/>
      <p:boldItalic r:id="rId54"/>
    </p:embeddedFont>
    <p:embeddedFont>
      <p:font typeface="等线 Light" panose="02010600030101010101" charset="-122"/>
      <p:regular r:id="rId55"/>
    </p:embeddedFont>
    <p:embeddedFont>
      <p:font typeface="等线" panose="02010600030101010101" charset="-122"/>
      <p:regular r:id="rId56"/>
    </p:embeddedFont>
  </p:embeddedFontLst>
  <p:custDataLst>
    <p:tags r:id="rId57"/>
  </p:custDataLst>
  <p:defaultText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870" algn="l" defTabSz="1371600" rtl="0" eaLnBrk="1" latinLnBrk="0" hangingPunct="1">
      <a:defRPr sz="2700" kern="1200">
        <a:solidFill>
          <a:schemeClr val="tx1"/>
        </a:solidFill>
        <a:latin typeface="+mn-lt"/>
        <a:ea typeface="+mn-ea"/>
        <a:cs typeface="+mn-cs"/>
      </a:defRPr>
    </a:lvl8pPr>
    <a:lvl9pPr marL="548767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9" userDrawn="1">
          <p15:clr>
            <a:srgbClr val="A4A3A4"/>
          </p15:clr>
        </p15:guide>
        <p15:guide id="2" pos="44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7" name="1206988966@qq.com" initials="1" lastIdx="1" clrIdx="2"/>
  <p:cmAuthor id="1" name="TAN" initials="A" lastIdx="1" clrIdx="0"/>
  <p:cmAuthor id="8" name="姜伟光" initials="姜" lastIdx="1" clrIdx="0"/>
  <p:cmAuthor id="2" name="作者" initials="A" lastIdx="1" clrIdx="1"/>
  <p:cmAuthor id="3" name="lenovo" initials="l" lastIdx="6" clrIdx="2"/>
  <p:cmAuthor id="10" name="limin" initials="l" lastIdx="1" clrIdx="9"/>
  <p:cmAuthor id="4" name="Administrator" initials="A" lastIdx="4" clrIdx="3"/>
  <p:cmAuthor id="11" name="aban" initials="a" lastIdx="1" clrIdx="10"/>
  <p:cmAuthor id="5" name="宋洁然" initials="宋" lastIdx="2" clrIdx="1"/>
  <p:cmAuthor id="6" name="ming qiu" initials="m" lastIdx="17" clrIdx="1"/>
  <p:cmAuthor id="12" name="邬亭玉" initials="邬" lastIdx="2" clrIdx="11"/>
  <p:cmAuthor id="9" name="李 奇峰" initials="李" lastIdx="1" clrIdx="4"/>
  <p:cmAuthor id="13" name="彬 罗" initials="彬" lastIdx="1" clrIdx="1"/>
  <p:cmAuthor id="14" name="刘盛潮" initials="刘" lastIdx="8" clrIdx="0"/>
  <p:cmAuthor id="15" name="1 mac" initials="1" lastIdx="1" clrIdx="0"/>
  <p:cmAuthor id="16" name="马博" initials="马" lastIdx="2" clrIdx="4"/>
  <p:cmAuthor id="17" name="ADC" initials="A" lastIdx="1" clrIdx="10"/>
  <p:cmAuthor id="18" name="pc" initials="p" lastIdx="2" clrIdx="11"/>
  <p:cmAuthor id="19" name="黄哲" initials="黄" lastIdx="3" clrIdx="12"/>
  <p:cmAuthor id="20" name="杜志彬" initials="杜" lastIdx="3" clrIdx="13"/>
  <p:cmAuthor id="21" name="c" initials="c" lastIdx="1" clrIdx="14"/>
  <p:cmAuthor id="22" name="边" initials="边" lastIdx="2" clrIdx="15"/>
  <p:cmAuthor id="23" name="AutoBVT" initials="A" lastIdx="2" clrIdx="0"/>
  <p:cmAuthor id="24" name="Jinyi" initials="J" lastIdx="42" clrIdx="2"/>
  <p:cmAuthor id="25" name="杨迟" initials="杨" lastIdx="11" clrIdx="0"/>
  <p:cmAuthor id="26" name="tplife" initials="t" lastIdx="2" clrIdx="0"/>
  <p:cmAuthor id="27" name="Hi_ Young" initials="H" lastIdx="20" clrIdx="0"/>
  <p:cmAuthor id="28" name="余潇迎" initials="余" lastIdx="2" clrIdx="0"/>
  <p:cmAuthor id="29" name="Q Q" initials="Q" lastIdx="1" clrIdx="3"/>
  <p:cmAuthor id="30" name="WHTP" initials="W" lastIdx="1" clrIdx="20"/>
  <p:cmAuthor id="31" name="柳 先涛" initials="柳" lastIdx="8" clrIdx="0"/>
  <p:cmAuthor id="32" name="w" initials="w" lastIdx="2" clrIdx="0"/>
  <p:cmAuthor id="33" name="localadmin" initials="l" lastIdx="1" clrIdx="0"/>
  <p:cmAuthor id="34" name="陈 橙橙" initials="陈" lastIdx="1" clrIdx="21"/>
  <p:cmAuthor id="35" name="gaojg02" initials="g" lastIdx="0" clrIdx="0"/>
  <p:cmAuthor id="36" name="phoenixdhz" initials="p" lastIdx="11" clrIdx="0"/>
  <p:cmAuthor id="37" name="卫天一" initials="卫" lastIdx="1" clrIdx="0"/>
  <p:cmAuthor id="38" name="杨涛-lah" initials="杨" lastIdx="1" clrIdx="0"/>
  <p:cmAuthor id="39" name="kp l" initials="k" lastIdx="2" clrIdx="0"/>
  <p:cmAuthor id="40" name="asuse" initials="a" lastIdx="1" clrIdx="0"/>
  <p:cmAuthor id="41" name="未知用户9" initials="未" lastIdx="0" clrIdx="0"/>
  <p:cmAuthor id="42" name="未知用户10" initials="未" lastIdx="17" clrIdx="0"/>
  <p:cmAuthor id="43" name="未知用户11" initials="未" lastIdx="0" clrIdx="0"/>
  <p:cmAuthor id="44" name="未知用户19" initials="未" lastIdx="1" clrIdx="0"/>
  <p:cmAuthor id="45" name="未知用户13" initials="未" lastIdx="2" clrIdx="0"/>
  <p:cmAuthor id="46" name="未知用户14" initials="未" lastIdx="4" clrIdx="0"/>
  <p:cmAuthor id="47" name="未知用户20" initials="未" lastIdx="3" clrIdx="0"/>
  <p:cmAuthor id="48" name="chen" initials="c" lastIdx="1" clrIdx="0"/>
  <p:cmAuthor id="49" name="季玉洁" initials="季" lastIdx="22" clrIdx="0"/>
  <p:cmAuthor id="50" name="先生 叶" initials="先" lastIdx="1" clrIdx="22"/>
  <p:cmAuthor id="51" name="庞宝国" initials="庞" lastIdx="2" clrIdx="0"/>
  <p:cmAuthor id="52" name="Wang, Cherry-J" initials="W" lastIdx="17" clrIdx="1"/>
  <p:cmAuthor id="53" name="崔冶鸣（内蒙古英才管培生）" initials="崔" lastIdx="1" clrIdx="0"/>
  <p:cmAuthor id="54" name="冰箱" initials="冰" lastIdx="1" clrIdx="0"/>
  <p:cmAuthor id="55" name="万户网络" initials="万" lastIdx="1" clrIdx="0"/>
  <p:cmAuthor id="56" name="陈静雯" initials="陈" lastIdx="2" clrIdx="0"/>
  <p:cmAuthor id="57" name="刘莹" initials="刘" lastIdx="1" clrIdx="2"/>
  <p:cmAuthor id="58" name="宋昆" initials="宋" lastIdx="0" clrIdx="0"/>
  <p:cmAuthor id="59" name="仝德志" initials="仝" lastIdx="1" clrIdx="0"/>
  <p:cmAuthor id="60" name="吴晓梅" initials="吴" lastIdx="12" clrIdx="1"/>
  <p:cmAuthor id="61" name="liquanxi" initials="l" lastIdx="0" clrIdx="0"/>
  <p:cmAuthor id="62" name="刘思蜀" initials="刘" lastIdx="1" clrIdx="0"/>
  <p:cmAuthor id="63" name="tkqd" initials="t" lastIdx="1" clrIdx="0"/>
  <p:cmAuthor id="64" name="HaoshuaiWu" initials="H" lastIdx="1" clrIdx="0"/>
  <p:cmAuthor id="65" name="lenovo0" initials="l" lastIdx="1" clrIdx="0"/>
  <p:cmAuthor id="66" name="YANQING BAO" initials="Y" lastIdx="3" clrIdx="0"/>
  <p:cmAuthor id="67" name="史其淼" initials="史" lastIdx="1" clrIdx="0"/>
  <p:cmAuthor id="68" name="方方" initials="方" lastIdx="1" clrIdx="0"/>
  <p:cmAuthor id="69" name="tuhh" initials="t" lastIdx="1" clrIdx="0"/>
  <p:cmAuthor id="70" name="罗彬" initials="罗" lastIdx="1" clrIdx="0"/>
  <p:cmAuthor id="71" name="Microsoft Office 用户" initials="M" lastIdx="0" clrIdx="0"/>
  <p:cmAuthor id="72" name="jxgy15" initials="j" lastIdx="0" clrIdx="0"/>
  <p:cmAuthor id="73" name="朱粒" initials="朱" lastIdx="1" clrIdx="2"/>
  <p:cmAuthor id="74" name="Sky123.Org" initials="S" lastIdx="1" clrIdx="0"/>
  <p:cmAuthor id="75" name="H1900" initials="H" lastIdx="1" clrIdx="0"/>
  <p:cmAuthor id="76" name="王航" initials="王" lastIdx="2" clrIdx="1"/>
  <p:cmAuthor id="77" name="回校" initials="回" lastIdx="1" clrIdx="0"/>
  <p:cmAuthor id="78" name="Microsoft" initials="M" lastIdx="1" clrIdx="3"/>
  <p:cmAuthor id="79" name="赵志成" initials="赵" lastIdx="1" clrIdx="25"/>
  <p:cmAuthor id="80" name="幺以谦" initials="幺" lastIdx="2" clrIdx="1"/>
  <p:cmAuthor id="81" name="wangcz2" initials="w" lastIdx="3" clrIdx="0"/>
  <p:cmAuthor id="82" name="dingyuemei" initials="d" lastIdx="1" clrIdx="21"/>
  <p:cmAuthor id="83" name="yangdi" initials="y" lastIdx="8" clrIdx="0"/>
  <p:cmAuthor id="84" name="中星 叶" initials="中" lastIdx="1" clrIdx="22"/>
  <p:cmAuthor id="85" name="徐 宁" initials="徐" lastIdx="1" clrIdx="0"/>
  <p:cmAuthor id="86" name="QBOSSCHEN" initials="Q" lastIdx="1" clrIdx="0"/>
  <p:cmAuthor id="87" name="Han Bo" initials="H" lastIdx="7" clrIdx="22"/>
  <p:cmAuthor id="88" name="Calvin G" initials="C" lastIdx="1" clrIdx="0"/>
  <p:cmAuthor id="89" name="张莹" initials="张" lastIdx="2" clrIdx="0"/>
  <p:cmAuthor id="90" name="MC SYSTEM" initials="M" lastIdx="2" clrIdx="0"/>
  <p:cmAuthor id="91" name="spring_ren" initials="s" lastIdx="2" clrIdx="1"/>
  <p:cmAuthor id="92" name="李璐---寿险总公司营销管理部" initials="李" lastIdx="0" clrIdx="0"/>
  <p:cmAuthor id="93" name="xuqing" initials="x" lastIdx="4" clrIdx="0"/>
  <p:cmAuthor id="94" name="朱焕焕" initials="朱" lastIdx="1" clrIdx="93"/>
  <p:cmAuthor id="95" name="NL" initials="N" lastIdx="0" clrIdx="0"/>
  <p:cmAuthor id="96" name="MOBILEPIG" initials="M" lastIdx="1" clrIdx="4"/>
  <p:cmAuthor id="98" name="HY2" initials="H" lastIdx="1" clrIdx="9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B087"/>
    <a:srgbClr val="005097"/>
    <a:srgbClr val="800000"/>
    <a:srgbClr val="00A0C7"/>
    <a:srgbClr val="00A490"/>
    <a:srgbClr val="9BBB59"/>
    <a:srgbClr val="ACD26B"/>
    <a:srgbClr val="00A0CC"/>
    <a:srgbClr val="0081C5"/>
    <a:srgbClr val="0077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A488A8A-ECA4-4C95-BEFB-CC4D484ADC87}" styleName="补充样式20">
    <a:wholeTbl>
      <a:tcTxStyle>
        <a:fontRef idx="none">
          <a:schemeClr val="tx1"/>
        </a:fontRef>
      </a:tcTxStyle>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chemeClr val="bg1">
              <a:alpha val="0"/>
            </a:schemeClr>
          </a:solidFill>
        </a:fill>
      </a:tcStyle>
    </a:wholeTbl>
    <a:lastCol>
      <a:tcTxStyle b="on">
        <a:fontRef idx="none">
          <a:schemeClr val="tx1"/>
        </a:fontRef>
      </a:tcTxStyle>
      <a:tcStyle>
        <a:tcBdr/>
      </a:tcStyle>
    </a:lastCol>
    <a:firstCol>
      <a:tcTxStyle b="on">
        <a:fontRef idx="none">
          <a:schemeClr val="tx1"/>
        </a:fontRef>
      </a:tcTxStyle>
      <a:tcStyle>
        <a:tcBdr/>
      </a:tcStyle>
    </a:firstCol>
    <a:lastRow>
      <a:tcTxStyle b="on">
        <a:fontRef idx="none">
          <a:schemeClr val="accent1"/>
        </a:fontRef>
      </a:tcTxStyle>
      <a:tcStyle>
        <a:tcBdr>
          <a:left>
            <a:ln>
              <a:noFill/>
            </a:ln>
          </a:left>
          <a:right>
            <a:ln>
              <a:noFill/>
            </a:ln>
          </a:right>
          <a:top>
            <a:ln>
              <a:noFill/>
            </a:ln>
          </a:top>
          <a:bottom>
            <a:ln w="9525" cmpd="sng">
              <a:solidFill>
                <a:schemeClr val="accent1"/>
              </a:solidFill>
              <a:prstDash val="solid"/>
            </a:ln>
          </a:bottom>
          <a:insideH>
            <a:ln>
              <a:noFill/>
            </a:ln>
          </a:insideH>
          <a:insideV>
            <a:ln>
              <a:noFill/>
            </a:ln>
          </a:insideV>
        </a:tcBdr>
        <a:fill>
          <a:solidFill>
            <a:schemeClr val="bg1">
              <a:alpha val="0"/>
            </a:schemeClr>
          </a:solidFill>
        </a:fill>
      </a:tcStyle>
    </a:lastRow>
    <a:firstRow>
      <a:tcTxStyle b="on">
        <a:fontRef idx="none">
          <a:schemeClr val="accent1"/>
        </a:fontRef>
      </a:tcTxStyle>
      <a:tcStyle>
        <a:tcBdr/>
        <a:fill>
          <a:gradFill>
            <a:gsLst>
              <a:gs pos="0">
                <a:schemeClr val="accent1">
                  <a:alpha val="50000"/>
                  <a:lumMod val="40000"/>
                  <a:lumOff val="60000"/>
                </a:schemeClr>
              </a:gs>
              <a:gs pos="100000">
                <a:schemeClr val="bg1">
                  <a:alpha val="0"/>
                </a:schemeClr>
              </a:gs>
            </a:gsLst>
            <a:lin ang="5400000"/>
          </a:gradFill>
        </a:fill>
      </a:tcStyle>
    </a:firstRow>
  </a:tblStyle>
  <a:tblStyle styleId="{489330F1-AFF6-49F6-80FE-BF4DB0C4714E}" styleName="表样式 1 17">
    <a:wholeTbl>
      <a:tcTxStyle>
        <a:fontRef idx="none">
          <a:srgbClr val="000000"/>
        </a:fontRef>
      </a:tcTxStyle>
      <a:tcStyle>
        <a:tcBdr>
          <a:left>
            <a:ln w="12700" cmpd="sng">
              <a:solidFill>
                <a:srgbClr val="FFFFFF"/>
              </a:solidFill>
              <a:prstDash val="solid"/>
            </a:ln>
          </a:left>
          <a:right>
            <a:ln w="12700" cmpd="sng">
              <a:solidFill>
                <a:srgbClr val="FFFFFF"/>
              </a:solidFill>
              <a:prstDash val="solid"/>
            </a:ln>
          </a:right>
          <a:top>
            <a:ln w="12700" cmpd="sng">
              <a:solidFill>
                <a:srgbClr val="FFFFFF"/>
              </a:solidFill>
              <a:prstDash val="solid"/>
            </a:ln>
          </a:top>
          <a:bottom>
            <a:ln w="12700" cmpd="sng">
              <a:solidFill>
                <a:srgbClr val="FFFFFF"/>
              </a:solidFill>
              <a:prstDash val="solid"/>
            </a:ln>
          </a:bottom>
          <a:insideH>
            <a:ln w="12700" cmpd="sng">
              <a:solidFill>
                <a:srgbClr val="FFFFFF"/>
              </a:solidFill>
              <a:prstDash val="solid"/>
            </a:ln>
          </a:insideH>
          <a:insideV>
            <a:ln w="12700" cmpd="sng">
              <a:solidFill>
                <a:srgbClr val="FFFFFF"/>
              </a:solidFill>
              <a:prstDash val="solid"/>
            </a:ln>
          </a:insideV>
        </a:tcBdr>
        <a:fill>
          <a:solidFill>
            <a:schemeClr val="accent2">
              <a:lumMod val="10000"/>
              <a:lumOff val="90000"/>
            </a:schemeClr>
          </a:solidFill>
        </a:fill>
      </a:tcStyle>
    </a:wholeTbl>
    <a:band1H>
      <a:tcStyle>
        <a:tcBdr/>
        <a:fill>
          <a:solidFill>
            <a:schemeClr val="accent2">
              <a:lumMod val="40000"/>
              <a:lumOff val="60000"/>
            </a:schemeClr>
          </a:solidFill>
        </a:fill>
      </a:tcStyle>
    </a:band1H>
    <a:band1V>
      <a:tcStyle>
        <a:tcBdr/>
        <a:fill>
          <a:solidFill>
            <a:srgbClr val="B6C7EA"/>
          </a:solidFill>
        </a:fill>
      </a:tcStyle>
    </a:band1V>
    <a:lastCol>
      <a:tcTxStyle b="on">
        <a:fontRef idx="none">
          <a:srgbClr val="08090C"/>
        </a:fontRef>
      </a:tcTxStyle>
      <a:tcStyle>
        <a:tcBdr>
          <a:left>
            <a:ln w="12700" cmpd="sng">
              <a:solidFill>
                <a:srgbClr val="FFFFFF"/>
              </a:solidFill>
              <a:prstDash val="solid"/>
            </a:ln>
          </a:left>
          <a:right>
            <a:ln w="12700" cmpd="sng">
              <a:solidFill>
                <a:srgbClr val="FFFFFF"/>
              </a:solidFill>
              <a:prstDash val="solid"/>
            </a:ln>
          </a:right>
          <a:top>
            <a:ln w="12700" cmpd="sng">
              <a:solidFill>
                <a:srgbClr val="FFFFFF"/>
              </a:solidFill>
              <a:prstDash val="solid"/>
            </a:ln>
          </a:top>
          <a:bottom>
            <a:ln w="12700" cmpd="sng">
              <a:solidFill>
                <a:srgbClr val="FFFFFF"/>
              </a:solidFill>
              <a:prstDash val="solid"/>
            </a:ln>
          </a:bottom>
          <a:insideH>
            <a:ln w="12700" cmpd="sng">
              <a:solidFill>
                <a:srgbClr val="FFFFFF"/>
              </a:solidFill>
              <a:prstDash val="solid"/>
            </a:ln>
          </a:insideH>
          <a:insideV>
            <a:ln>
              <a:noFill/>
            </a:ln>
          </a:insideV>
        </a:tcBdr>
        <a:fill>
          <a:solidFill>
            <a:schemeClr val="accent2">
              <a:lumMod val="40000"/>
              <a:lumOff val="60000"/>
            </a:schemeClr>
          </a:solidFill>
        </a:fill>
      </a:tcStyle>
    </a:lastCol>
    <a:firstCol>
      <a:tcTxStyle b="on">
        <a:fontRef idx="none">
          <a:srgbClr val="08090C"/>
        </a:fontRef>
      </a:tcTxStyle>
      <a:tcStyle>
        <a:tcBdr>
          <a:left>
            <a:ln w="12700" cmpd="sng">
              <a:solidFill>
                <a:srgbClr val="FFFFFF"/>
              </a:solidFill>
              <a:prstDash val="solid"/>
            </a:ln>
          </a:left>
          <a:right>
            <a:ln w="12700" cmpd="sng">
              <a:solidFill>
                <a:srgbClr val="FFFFFF"/>
              </a:solidFill>
              <a:prstDash val="solid"/>
            </a:ln>
          </a:right>
          <a:top>
            <a:ln w="12700" cmpd="sng">
              <a:solidFill>
                <a:srgbClr val="FFFFFF"/>
              </a:solidFill>
              <a:prstDash val="solid"/>
            </a:ln>
          </a:top>
          <a:bottom>
            <a:ln w="12700" cmpd="sng">
              <a:solidFill>
                <a:srgbClr val="FFFFFF"/>
              </a:solidFill>
              <a:prstDash val="solid"/>
            </a:ln>
          </a:bottom>
          <a:insideH>
            <a:ln w="12700" cmpd="sng">
              <a:solidFill>
                <a:srgbClr val="FFFFFF"/>
              </a:solidFill>
              <a:prstDash val="solid"/>
            </a:ln>
          </a:insideH>
          <a:insideV>
            <a:ln>
              <a:noFill/>
            </a:ln>
          </a:insideV>
        </a:tcBdr>
        <a:fill>
          <a:solidFill>
            <a:schemeClr val="accent2">
              <a:lumMod val="40000"/>
              <a:lumOff val="60000"/>
            </a:schemeClr>
          </a:solidFill>
        </a:fill>
      </a:tcStyle>
    </a:firstCol>
    <a:lastRow>
      <a:tcTxStyle b="on">
        <a:fontRef idx="none">
          <a:srgbClr val="FFFFFF"/>
        </a:fontRef>
      </a:tcTxStyle>
      <a:tcStyle>
        <a:tcBdr>
          <a:left>
            <a:ln w="12700" cmpd="sng">
              <a:solidFill>
                <a:srgbClr val="FFFFFF"/>
              </a:solidFill>
              <a:prstDash val="solid"/>
            </a:ln>
          </a:left>
          <a:right>
            <a:ln w="12700" cmpd="sng">
              <a:solidFill>
                <a:srgbClr val="FFFFFF"/>
              </a:solidFill>
              <a:prstDash val="solid"/>
            </a:ln>
          </a:right>
          <a:top>
            <a:ln w="12700" cmpd="sng">
              <a:solidFill>
                <a:srgbClr val="FFFFFF"/>
              </a:solidFill>
              <a:prstDash val="solid"/>
            </a:ln>
          </a:top>
          <a:bottom>
            <a:ln w="12700" cmpd="sng">
              <a:solidFill>
                <a:srgbClr val="FFFFFF"/>
              </a:solidFill>
              <a:prstDash val="solid"/>
            </a:ln>
          </a:bottom>
          <a:insideH>
            <a:ln>
              <a:noFill/>
            </a:ln>
          </a:insideH>
          <a:insideV>
            <a:ln>
              <a:noFill/>
            </a:ln>
          </a:insideV>
        </a:tcBdr>
        <a:fill>
          <a:solidFill>
            <a:schemeClr val="accent2"/>
          </a:solidFill>
        </a:fill>
      </a:tcStyle>
    </a:lastRow>
    <a:firstRow>
      <a:tcTxStyle b="on">
        <a:fontRef idx="none">
          <a:srgbClr val="FFFFFF"/>
        </a:fontRef>
      </a:tcTxStyle>
      <a:tcStyle>
        <a:tcBdr>
          <a:left>
            <a:ln w="12700" cmpd="sng">
              <a:solidFill>
                <a:srgbClr val="FFFFFF"/>
              </a:solidFill>
              <a:prstDash val="solid"/>
            </a:ln>
          </a:left>
          <a:right>
            <a:ln w="12700" cmpd="sng">
              <a:solidFill>
                <a:srgbClr val="FFFFFF"/>
              </a:solidFill>
              <a:prstDash val="solid"/>
            </a:ln>
          </a:right>
          <a:top>
            <a:ln w="12700" cmpd="sng">
              <a:solidFill>
                <a:srgbClr val="FFFFFF"/>
              </a:solidFill>
              <a:prstDash val="solid"/>
            </a:ln>
          </a:top>
          <a:bottom>
            <a:ln w="12700" cmpd="sng">
              <a:solidFill>
                <a:srgbClr val="FFFFFF"/>
              </a:solidFill>
              <a:prstDash val="solid"/>
            </a:ln>
          </a:bottom>
          <a:insideH>
            <a:ln>
              <a:noFill/>
            </a:ln>
          </a:insideH>
          <a:insideV>
            <a:ln w="12700" cmpd="sng">
              <a:solidFill>
                <a:srgbClr val="FFFFFF"/>
              </a:solidFill>
              <a:prstDash val="solid"/>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45" d="100"/>
          <a:sy n="45" d="100"/>
        </p:scale>
        <p:origin x="907" y="19"/>
      </p:cViewPr>
      <p:guideLst>
        <p:guide orient="horz" pos="2479"/>
        <p:guide pos="4416"/>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7" Type="http://schemas.openxmlformats.org/officeDocument/2006/relationships/tags" Target="tags/tag89.xml"/><Relationship Id="rId56" Type="http://schemas.openxmlformats.org/officeDocument/2006/relationships/font" Target="fonts/font13.fntdata"/><Relationship Id="rId55" Type="http://schemas.openxmlformats.org/officeDocument/2006/relationships/font" Target="fonts/font12.fntdata"/><Relationship Id="rId54" Type="http://schemas.openxmlformats.org/officeDocument/2006/relationships/font" Target="fonts/font11.fntdata"/><Relationship Id="rId53" Type="http://schemas.openxmlformats.org/officeDocument/2006/relationships/font" Target="fonts/font10.fntdata"/><Relationship Id="rId52" Type="http://schemas.openxmlformats.org/officeDocument/2006/relationships/font" Target="fonts/font9.fntdata"/><Relationship Id="rId51" Type="http://schemas.openxmlformats.org/officeDocument/2006/relationships/font" Target="fonts/font8.fntdata"/><Relationship Id="rId50" Type="http://schemas.openxmlformats.org/officeDocument/2006/relationships/font" Target="fonts/font7.fntdata"/><Relationship Id="rId5" Type="http://schemas.openxmlformats.org/officeDocument/2006/relationships/notesMaster" Target="notesMasters/notesMaster1.xml"/><Relationship Id="rId49" Type="http://schemas.openxmlformats.org/officeDocument/2006/relationships/font" Target="fonts/font6.fntdata"/><Relationship Id="rId48" Type="http://schemas.openxmlformats.org/officeDocument/2006/relationships/font" Target="fonts/font5.fntdata"/><Relationship Id="rId47" Type="http://schemas.openxmlformats.org/officeDocument/2006/relationships/font" Target="fonts/font4.fntdata"/><Relationship Id="rId46" Type="http://schemas.openxmlformats.org/officeDocument/2006/relationships/font" Target="fonts/font3.fntdata"/><Relationship Id="rId45" Type="http://schemas.openxmlformats.org/officeDocument/2006/relationships/font" Target="fonts/font2.fntdata"/><Relationship Id="rId44" Type="http://schemas.openxmlformats.org/officeDocument/2006/relationships/font" Target="fonts/font1.fntdata"/><Relationship Id="rId43" Type="http://schemas.openxmlformats.org/officeDocument/2006/relationships/commentAuthors" Target="commentAuthors.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1.xml"/><Relationship Id="rId39" Type="http://schemas.openxmlformats.org/officeDocument/2006/relationships/handoutMaster" Target="handoutMasters/handoutMaster1.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6224293" cy="253169"/>
          </a:xfrm>
          <a:prstGeom prst="rect">
            <a:avLst/>
          </a:prstGeom>
        </p:spPr>
        <p:txBody>
          <a:bodyPr vert="horz" lIns="91440" tIns="45720" rIns="91440" bIns="45720" rtlCol="0"/>
          <a:lstStyle>
            <a:lvl1pPr algn="l">
              <a:defRPr sz="660"/>
            </a:lvl1pPr>
          </a:lstStyle>
          <a:p>
            <a:endParaRPr lang="zh-CN" altLang="en-US"/>
          </a:p>
        </p:txBody>
      </p:sp>
      <p:sp>
        <p:nvSpPr>
          <p:cNvPr id="3" name="日期占位符 2"/>
          <p:cNvSpPr>
            <a:spLocks noGrp="1"/>
          </p:cNvSpPr>
          <p:nvPr>
            <p:ph type="dt" sz="quarter" idx="1"/>
          </p:nvPr>
        </p:nvSpPr>
        <p:spPr>
          <a:xfrm>
            <a:off x="8136136" y="0"/>
            <a:ext cx="6224293" cy="253169"/>
          </a:xfrm>
          <a:prstGeom prst="rect">
            <a:avLst/>
          </a:prstGeom>
        </p:spPr>
        <p:txBody>
          <a:bodyPr vert="horz" lIns="91440" tIns="45720" rIns="91440" bIns="45720" rtlCol="0"/>
          <a:lstStyle>
            <a:lvl1pPr algn="r">
              <a:defRPr sz="66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4792692"/>
            <a:ext cx="6224293" cy="253169"/>
          </a:xfrm>
          <a:prstGeom prst="rect">
            <a:avLst/>
          </a:prstGeom>
        </p:spPr>
        <p:txBody>
          <a:bodyPr vert="horz" lIns="91440" tIns="45720" rIns="91440" bIns="45720" rtlCol="0" anchor="b"/>
          <a:lstStyle>
            <a:lvl1pPr algn="l">
              <a:defRPr sz="660"/>
            </a:lvl1pPr>
          </a:lstStyle>
          <a:p>
            <a:endParaRPr lang="zh-CN" altLang="en-US"/>
          </a:p>
        </p:txBody>
      </p:sp>
      <p:sp>
        <p:nvSpPr>
          <p:cNvPr id="5" name="灯片编号占位符 4"/>
          <p:cNvSpPr>
            <a:spLocks noGrp="1"/>
          </p:cNvSpPr>
          <p:nvPr>
            <p:ph type="sldNum" sz="quarter" idx="3"/>
          </p:nvPr>
        </p:nvSpPr>
        <p:spPr>
          <a:xfrm>
            <a:off x="8136136" y="4792692"/>
            <a:ext cx="6224293" cy="253169"/>
          </a:xfrm>
          <a:prstGeom prst="rect">
            <a:avLst/>
          </a:prstGeom>
        </p:spPr>
        <p:txBody>
          <a:bodyPr vert="horz" lIns="91440" tIns="45720" rIns="91440" bIns="45720" rtlCol="0" anchor="b"/>
          <a:lstStyle>
            <a:lvl1pPr algn="r">
              <a:defRPr sz="66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1057" cy="33963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622161" y="0"/>
            <a:ext cx="4301057" cy="339630"/>
          </a:xfrm>
          <a:prstGeom prst="rect">
            <a:avLst/>
          </a:prstGeom>
        </p:spPr>
        <p:txBody>
          <a:bodyPr vert="horz" lIns="91440" tIns="45720" rIns="91440" bIns="45720" rtlCol="0"/>
          <a:lstStyle>
            <a:lvl1pPr algn="r">
              <a:defRPr sz="1200"/>
            </a:lvl1pPr>
          </a:lstStyle>
          <a:p>
            <a:fld id="{547BC3F5-4A28-4FD5-954A-E36E37F1268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700189" y="509554"/>
            <a:ext cx="4525137" cy="254668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2552" y="3226483"/>
            <a:ext cx="7940411" cy="3056668"/>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6451786"/>
            <a:ext cx="4301057" cy="33963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22161" y="6451786"/>
            <a:ext cx="4301057" cy="339630"/>
          </a:xfrm>
          <a:prstGeom prst="rect">
            <a:avLst/>
          </a:prstGeom>
        </p:spPr>
        <p:txBody>
          <a:bodyPr vert="horz" lIns="91440" tIns="45720" rIns="91440" bIns="45720" rtlCol="0" anchor="b"/>
          <a:lstStyle>
            <a:lvl1pPr algn="r">
              <a:defRPr sz="1200"/>
            </a:lvl1pPr>
          </a:lstStyle>
          <a:p>
            <a:fld id="{13D6FED5-8682-4B52-A481-4B6D283F961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科技厅</a:t>
            </a:r>
            <a:r>
              <a:rPr lang="en-US" altLang="zh-CN"/>
              <a:t>logo</a:t>
            </a:r>
            <a:r>
              <a:rPr lang="zh-CN" altLang="en-US"/>
              <a:t>改小</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3D6FED5-8682-4B52-A481-4B6D283F961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3D6FED5-8682-4B52-A481-4B6D283F961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3D6FED5-8682-4B52-A481-4B6D283F961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3D6FED5-8682-4B52-A481-4B6D283F961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028819" y="2397716"/>
            <a:ext cx="11659950" cy="1654459"/>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2057638" y="4373774"/>
            <a:ext cx="9602312" cy="1972486"/>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8035" indent="0" algn="ctr">
              <a:buNone/>
              <a:defRPr>
                <a:solidFill>
                  <a:schemeClr val="tx1">
                    <a:tint val="75000"/>
                  </a:schemeClr>
                </a:solidFill>
              </a:defRPr>
            </a:lvl4pPr>
            <a:lvl5pPr marL="2743835" indent="0" algn="ctr">
              <a:buNone/>
              <a:defRPr>
                <a:solidFill>
                  <a:schemeClr val="tx1">
                    <a:tint val="75000"/>
                  </a:schemeClr>
                </a:solidFill>
              </a:defRPr>
            </a:lvl5pPr>
            <a:lvl6pPr marL="3429635" indent="0" algn="ctr">
              <a:buNone/>
              <a:defRPr>
                <a:solidFill>
                  <a:schemeClr val="tx1">
                    <a:tint val="75000"/>
                  </a:schemeClr>
                </a:solidFill>
              </a:defRPr>
            </a:lvl6pPr>
            <a:lvl7pPr marL="4115435" indent="0" algn="ctr">
              <a:buNone/>
              <a:defRPr>
                <a:solidFill>
                  <a:schemeClr val="tx1">
                    <a:tint val="75000"/>
                  </a:schemeClr>
                </a:solidFill>
              </a:defRPr>
            </a:lvl7pPr>
            <a:lvl8pPr marL="4801870" indent="0" algn="ctr">
              <a:buNone/>
              <a:defRPr>
                <a:solidFill>
                  <a:schemeClr val="tx1">
                    <a:tint val="75000"/>
                  </a:schemeClr>
                </a:solidFill>
              </a:defRPr>
            </a:lvl8pPr>
            <a:lvl9pPr marL="548767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8979E89-4405-4FFF-AED3-7D8EDB0756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62C0B9-1BAD-4004-8FD3-03989EBC772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8979E89-4405-4FFF-AED3-7D8EDB0756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62C0B9-1BAD-4004-8FD3-03989EBC772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945251" y="232267"/>
            <a:ext cx="3086457" cy="4938363"/>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85880" y="232267"/>
            <a:ext cx="9030745" cy="4938363"/>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8979E89-4405-4FFF-AED3-7D8EDB0756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62C0B9-1BAD-4004-8FD3-03989EBC7728}"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714500" y="1263650"/>
            <a:ext cx="10288588" cy="268605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714500" y="4054475"/>
            <a:ext cx="10288588" cy="18637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590129E-6CB7-4245-B716-BF0FA749F4B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5921FE-0693-4ABD-B83D-4FA44CE172C1}"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590129E-6CB7-4245-B716-BF0FA749F4B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5921FE-0693-4ABD-B83D-4FA44CE172C1}"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36625" y="1924050"/>
            <a:ext cx="11830050" cy="3211513"/>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36625" y="5165725"/>
            <a:ext cx="11830050" cy="168751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590129E-6CB7-4245-B716-BF0FA749F4B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5921FE-0693-4ABD-B83D-4FA44CE172C1}"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942975" y="2054225"/>
            <a:ext cx="5838825" cy="48974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934200" y="2054225"/>
            <a:ext cx="5840413" cy="48974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7590129E-6CB7-4245-B716-BF0FA749F4B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5921FE-0693-4ABD-B83D-4FA44CE172C1}"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44563" y="411163"/>
            <a:ext cx="11831637" cy="1492250"/>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944563" y="1892300"/>
            <a:ext cx="5803900" cy="9271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944563" y="2819400"/>
            <a:ext cx="5803900" cy="414655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945313" y="1892300"/>
            <a:ext cx="5830887" cy="9271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945313" y="2819400"/>
            <a:ext cx="5830887" cy="414655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7590129E-6CB7-4245-B716-BF0FA749F4B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65921FE-0693-4ABD-B83D-4FA44CE172C1}"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590129E-6CB7-4245-B716-BF0FA749F4B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65921FE-0693-4ABD-B83D-4FA44CE172C1}"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590129E-6CB7-4245-B716-BF0FA749F4B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65921FE-0693-4ABD-B83D-4FA44CE172C1}"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944563" y="514350"/>
            <a:ext cx="4424362" cy="1801813"/>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832475" y="1111250"/>
            <a:ext cx="6943725" cy="54848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944563" y="2316163"/>
            <a:ext cx="4424362" cy="42894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590129E-6CB7-4245-B716-BF0FA749F4B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5921FE-0693-4ABD-B83D-4FA44CE172C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8979E89-4405-4FFF-AED3-7D8EDB0756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62C0B9-1BAD-4004-8FD3-03989EBC7728}"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944563" y="514350"/>
            <a:ext cx="4424362" cy="1801813"/>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832475" y="1111250"/>
            <a:ext cx="6943725" cy="54848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944563" y="2316163"/>
            <a:ext cx="4424362" cy="42894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590129E-6CB7-4245-B716-BF0FA749F4B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5921FE-0693-4ABD-B83D-4FA44CE172C1}"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590129E-6CB7-4245-B716-BF0FA749F4B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5921FE-0693-4ABD-B83D-4FA44CE172C1}"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17100" y="411163"/>
            <a:ext cx="2957513" cy="654050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942975" y="411163"/>
            <a:ext cx="8721725" cy="6540500"/>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590129E-6CB7-4245-B716-BF0FA749F4B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5921FE-0693-4ABD-B83D-4FA44CE172C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83595" y="4959804"/>
            <a:ext cx="11659950" cy="1532965"/>
          </a:xfrm>
        </p:spPr>
        <p:txBody>
          <a:bodyPr anchor="t"/>
          <a:lstStyle>
            <a:lvl1pPr algn="l">
              <a:defRPr sz="6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083595" y="3271398"/>
            <a:ext cx="11659950" cy="1688405"/>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8035" indent="0">
              <a:buNone/>
              <a:defRPr sz="2100">
                <a:solidFill>
                  <a:schemeClr val="tx1">
                    <a:tint val="75000"/>
                  </a:schemeClr>
                </a:solidFill>
              </a:defRPr>
            </a:lvl4pPr>
            <a:lvl5pPr marL="2743835" indent="0">
              <a:buNone/>
              <a:defRPr sz="2100">
                <a:solidFill>
                  <a:schemeClr val="tx1">
                    <a:tint val="75000"/>
                  </a:schemeClr>
                </a:solidFill>
              </a:defRPr>
            </a:lvl5pPr>
            <a:lvl6pPr marL="3429635" indent="0">
              <a:buNone/>
              <a:defRPr sz="2100">
                <a:solidFill>
                  <a:schemeClr val="tx1">
                    <a:tint val="75000"/>
                  </a:schemeClr>
                </a:solidFill>
              </a:defRPr>
            </a:lvl6pPr>
            <a:lvl7pPr marL="4115435" indent="0">
              <a:buNone/>
              <a:defRPr sz="2100">
                <a:solidFill>
                  <a:schemeClr val="tx1">
                    <a:tint val="75000"/>
                  </a:schemeClr>
                </a:solidFill>
              </a:defRPr>
            </a:lvl7pPr>
            <a:lvl8pPr marL="4801870" indent="0">
              <a:buNone/>
              <a:defRPr sz="2100">
                <a:solidFill>
                  <a:schemeClr val="tx1">
                    <a:tint val="75000"/>
                  </a:schemeClr>
                </a:solidFill>
              </a:defRPr>
            </a:lvl8pPr>
            <a:lvl9pPr marL="5487670" indent="0">
              <a:buNone/>
              <a:defRPr sz="21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8979E89-4405-4FFF-AED3-7D8EDB0756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62C0B9-1BAD-4004-8FD3-03989EBC772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85880" y="1350725"/>
            <a:ext cx="6058601" cy="381990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973107" y="1350725"/>
            <a:ext cx="6058601" cy="381990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8979E89-4405-4FFF-AED3-7D8EDB0756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62C0B9-1BAD-4004-8FD3-03989EBC772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85880" y="309096"/>
            <a:ext cx="12345829" cy="1286404"/>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85879" y="1727713"/>
            <a:ext cx="6060984" cy="720029"/>
          </a:xfrm>
        </p:spPr>
        <p:txBody>
          <a:bodyPr anchor="b"/>
          <a:lstStyle>
            <a:lvl1pPr marL="0" indent="0">
              <a:buNone/>
              <a:defRPr sz="3600" b="1"/>
            </a:lvl1pPr>
            <a:lvl2pPr marL="685800" indent="0">
              <a:buNone/>
              <a:defRPr sz="3000" b="1"/>
            </a:lvl2pPr>
            <a:lvl3pPr marL="1371600" indent="0">
              <a:buNone/>
              <a:defRPr sz="2700" b="1"/>
            </a:lvl3pPr>
            <a:lvl4pPr marL="2058035" indent="0">
              <a:buNone/>
              <a:defRPr sz="2400" b="1"/>
            </a:lvl4pPr>
            <a:lvl5pPr marL="2743835" indent="0">
              <a:buNone/>
              <a:defRPr sz="2400" b="1"/>
            </a:lvl5pPr>
            <a:lvl6pPr marL="3429635" indent="0">
              <a:buNone/>
              <a:defRPr sz="2400" b="1"/>
            </a:lvl6pPr>
            <a:lvl7pPr marL="4115435" indent="0">
              <a:buNone/>
              <a:defRPr sz="2400" b="1"/>
            </a:lvl7pPr>
            <a:lvl8pPr marL="4801870" indent="0">
              <a:buNone/>
              <a:defRPr sz="2400" b="1"/>
            </a:lvl8pPr>
            <a:lvl9pPr marL="5487670" indent="0">
              <a:buNone/>
              <a:defRPr sz="24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85879" y="2447741"/>
            <a:ext cx="6060984" cy="4447028"/>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968347" y="1727713"/>
            <a:ext cx="6063364" cy="720029"/>
          </a:xfrm>
        </p:spPr>
        <p:txBody>
          <a:bodyPr anchor="b"/>
          <a:lstStyle>
            <a:lvl1pPr marL="0" indent="0">
              <a:buNone/>
              <a:defRPr sz="3600" b="1"/>
            </a:lvl1pPr>
            <a:lvl2pPr marL="685800" indent="0">
              <a:buNone/>
              <a:defRPr sz="3000" b="1"/>
            </a:lvl2pPr>
            <a:lvl3pPr marL="1371600" indent="0">
              <a:buNone/>
              <a:defRPr sz="2700" b="1"/>
            </a:lvl3pPr>
            <a:lvl4pPr marL="2058035" indent="0">
              <a:buNone/>
              <a:defRPr sz="2400" b="1"/>
            </a:lvl4pPr>
            <a:lvl5pPr marL="2743835" indent="0">
              <a:buNone/>
              <a:defRPr sz="2400" b="1"/>
            </a:lvl5pPr>
            <a:lvl6pPr marL="3429635" indent="0">
              <a:buNone/>
              <a:defRPr sz="2400" b="1"/>
            </a:lvl6pPr>
            <a:lvl7pPr marL="4115435" indent="0">
              <a:buNone/>
              <a:defRPr sz="2400" b="1"/>
            </a:lvl7pPr>
            <a:lvl8pPr marL="4801870" indent="0">
              <a:buNone/>
              <a:defRPr sz="2400" b="1"/>
            </a:lvl8pPr>
            <a:lvl9pPr marL="5487670" indent="0">
              <a:buNone/>
              <a:defRPr sz="24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968347" y="2447741"/>
            <a:ext cx="6063364" cy="4447028"/>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8979E89-4405-4FFF-AED3-7D8EDB07563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862C0B9-1BAD-4004-8FD3-03989EBC772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8979E89-4405-4FFF-AED3-7D8EDB07563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862C0B9-1BAD-4004-8FD3-03989EBC772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8979E89-4405-4FFF-AED3-7D8EDB07563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862C0B9-1BAD-4004-8FD3-03989EBC772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5882" y="307307"/>
            <a:ext cx="4512992" cy="1307845"/>
          </a:xfrm>
        </p:spPr>
        <p:txBody>
          <a:bodyPr anchor="b"/>
          <a:lstStyle>
            <a:lvl1pPr algn="l">
              <a:defRPr sz="3000" b="1"/>
            </a:lvl1pPr>
          </a:lstStyle>
          <a:p>
            <a:r>
              <a:rPr lang="zh-CN" altLang="en-US"/>
              <a:t>单击此处编辑母版标题样式</a:t>
            </a:r>
            <a:endParaRPr lang="zh-CN" altLang="en-US"/>
          </a:p>
        </p:txBody>
      </p:sp>
      <p:sp>
        <p:nvSpPr>
          <p:cNvPr id="3" name="内容占位符 2"/>
          <p:cNvSpPr>
            <a:spLocks noGrp="1"/>
          </p:cNvSpPr>
          <p:nvPr>
            <p:ph idx="1"/>
          </p:nvPr>
        </p:nvSpPr>
        <p:spPr>
          <a:xfrm>
            <a:off x="5363196" y="307309"/>
            <a:ext cx="7668513" cy="6587462"/>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85882" y="1615154"/>
            <a:ext cx="4512992" cy="5279617"/>
          </a:xfrm>
        </p:spPr>
        <p:txBody>
          <a:bodyPr/>
          <a:lstStyle>
            <a:lvl1pPr marL="0" indent="0">
              <a:buNone/>
              <a:defRPr sz="2100"/>
            </a:lvl1pPr>
            <a:lvl2pPr marL="685800" indent="0">
              <a:buNone/>
              <a:defRPr sz="1800"/>
            </a:lvl2pPr>
            <a:lvl3pPr marL="1371600" indent="0">
              <a:buNone/>
              <a:defRPr sz="1500"/>
            </a:lvl3pPr>
            <a:lvl4pPr marL="2058035" indent="0">
              <a:buNone/>
              <a:defRPr sz="1400"/>
            </a:lvl4pPr>
            <a:lvl5pPr marL="2743835" indent="0">
              <a:buNone/>
              <a:defRPr sz="1400"/>
            </a:lvl5pPr>
            <a:lvl6pPr marL="3429635" indent="0">
              <a:buNone/>
              <a:defRPr sz="1400"/>
            </a:lvl6pPr>
            <a:lvl7pPr marL="4115435" indent="0">
              <a:buNone/>
              <a:defRPr sz="1400"/>
            </a:lvl7pPr>
            <a:lvl8pPr marL="4801870" indent="0">
              <a:buNone/>
              <a:defRPr sz="1400"/>
            </a:lvl8pPr>
            <a:lvl9pPr marL="548767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8979E89-4405-4FFF-AED3-7D8EDB0756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62C0B9-1BAD-4004-8FD3-03989EBC772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688743" y="5402898"/>
            <a:ext cx="8230553" cy="637843"/>
          </a:xfrm>
        </p:spPr>
        <p:txBody>
          <a:bodyPr anchor="b"/>
          <a:lstStyle>
            <a:lvl1pPr algn="l">
              <a:defRPr sz="3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688743" y="689655"/>
            <a:ext cx="8230553" cy="4631055"/>
          </a:xfrm>
        </p:spPr>
        <p:txBody>
          <a:bodyPr/>
          <a:lstStyle>
            <a:lvl1pPr marL="0" indent="0">
              <a:buNone/>
              <a:defRPr sz="4800"/>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870" indent="0">
              <a:buNone/>
              <a:defRPr sz="3000"/>
            </a:lvl8pPr>
            <a:lvl9pPr marL="5487670" indent="0">
              <a:buNone/>
              <a:defRPr sz="3000"/>
            </a:lvl9pPr>
          </a:lstStyle>
          <a:p>
            <a:endParaRPr lang="zh-CN" altLang="en-US"/>
          </a:p>
        </p:txBody>
      </p:sp>
      <p:sp>
        <p:nvSpPr>
          <p:cNvPr id="4" name="文本占位符 3"/>
          <p:cNvSpPr>
            <a:spLocks noGrp="1"/>
          </p:cNvSpPr>
          <p:nvPr>
            <p:ph type="body" sz="half" idx="2"/>
          </p:nvPr>
        </p:nvSpPr>
        <p:spPr>
          <a:xfrm>
            <a:off x="2688743" y="6040740"/>
            <a:ext cx="8230553" cy="905843"/>
          </a:xfrm>
        </p:spPr>
        <p:txBody>
          <a:bodyPr/>
          <a:lstStyle>
            <a:lvl1pPr marL="0" indent="0">
              <a:buNone/>
              <a:defRPr sz="2100"/>
            </a:lvl1pPr>
            <a:lvl2pPr marL="685800" indent="0">
              <a:buNone/>
              <a:defRPr sz="1800"/>
            </a:lvl2pPr>
            <a:lvl3pPr marL="1371600" indent="0">
              <a:buNone/>
              <a:defRPr sz="1500"/>
            </a:lvl3pPr>
            <a:lvl4pPr marL="2058035" indent="0">
              <a:buNone/>
              <a:defRPr sz="1400"/>
            </a:lvl4pPr>
            <a:lvl5pPr marL="2743835" indent="0">
              <a:buNone/>
              <a:defRPr sz="1400"/>
            </a:lvl5pPr>
            <a:lvl6pPr marL="3429635" indent="0">
              <a:buNone/>
              <a:defRPr sz="1400"/>
            </a:lvl6pPr>
            <a:lvl7pPr marL="4115435" indent="0">
              <a:buNone/>
              <a:defRPr sz="1400"/>
            </a:lvl7pPr>
            <a:lvl8pPr marL="4801870" indent="0">
              <a:buNone/>
              <a:defRPr sz="1400"/>
            </a:lvl8pPr>
            <a:lvl9pPr marL="548767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8979E89-4405-4FFF-AED3-7D8EDB0756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62C0B9-1BAD-4004-8FD3-03989EBC772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85880" y="309096"/>
            <a:ext cx="12345829" cy="1286404"/>
          </a:xfrm>
          <a:prstGeom prst="rect">
            <a:avLst/>
          </a:prstGeom>
        </p:spPr>
        <p:txBody>
          <a:bodyPr vert="horz" lIns="137187" tIns="68594" rIns="137187" bIns="68594"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85880" y="1800968"/>
            <a:ext cx="12345829" cy="5093803"/>
          </a:xfrm>
          <a:prstGeom prst="rect">
            <a:avLst/>
          </a:prstGeom>
        </p:spPr>
        <p:txBody>
          <a:bodyPr vert="horz" lIns="137187" tIns="68594" rIns="137187" bIns="68594"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85879" y="7153837"/>
            <a:ext cx="3200771" cy="410935"/>
          </a:xfrm>
          <a:prstGeom prst="rect">
            <a:avLst/>
          </a:prstGeom>
        </p:spPr>
        <p:txBody>
          <a:bodyPr vert="horz" lIns="137187" tIns="68594" rIns="137187" bIns="68594" rtlCol="0" anchor="ctr"/>
          <a:lstStyle>
            <a:lvl1pPr algn="l">
              <a:defRPr sz="1800">
                <a:solidFill>
                  <a:schemeClr val="tx1">
                    <a:tint val="75000"/>
                  </a:schemeClr>
                </a:solidFill>
              </a:defRPr>
            </a:lvl1pPr>
          </a:lstStyle>
          <a:p>
            <a:fld id="{D8979E89-4405-4FFF-AED3-7D8EDB075636}" type="datetimeFigureOut">
              <a:rPr lang="zh-CN" altLang="en-US" smtClean="0"/>
            </a:fld>
            <a:endParaRPr lang="zh-CN" altLang="en-US"/>
          </a:p>
        </p:txBody>
      </p:sp>
      <p:sp>
        <p:nvSpPr>
          <p:cNvPr id="5" name="页脚占位符 4"/>
          <p:cNvSpPr>
            <a:spLocks noGrp="1"/>
          </p:cNvSpPr>
          <p:nvPr>
            <p:ph type="ftr" sz="quarter" idx="3"/>
          </p:nvPr>
        </p:nvSpPr>
        <p:spPr>
          <a:xfrm>
            <a:off x="4686843" y="7153837"/>
            <a:ext cx="4343903" cy="410935"/>
          </a:xfrm>
          <a:prstGeom prst="rect">
            <a:avLst/>
          </a:prstGeom>
        </p:spPr>
        <p:txBody>
          <a:bodyPr vert="horz" lIns="137187" tIns="68594" rIns="137187" bIns="68594"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830938" y="7153837"/>
            <a:ext cx="3200771" cy="410935"/>
          </a:xfrm>
          <a:prstGeom prst="rect">
            <a:avLst/>
          </a:prstGeom>
        </p:spPr>
        <p:txBody>
          <a:bodyPr vert="horz" lIns="137187" tIns="68594" rIns="137187" bIns="68594" rtlCol="0" anchor="ctr"/>
          <a:lstStyle>
            <a:lvl1pPr algn="r">
              <a:defRPr sz="1800">
                <a:solidFill>
                  <a:schemeClr val="tx1">
                    <a:tint val="75000"/>
                  </a:schemeClr>
                </a:solidFill>
              </a:defRPr>
            </a:lvl1pPr>
          </a:lstStyle>
          <a:p>
            <a:fld id="{1862C0B9-1BAD-4004-8FD3-03989EBC772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5135"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935"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735"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2535"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8335"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477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3057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870" algn="l" defTabSz="1371600" rtl="0" eaLnBrk="1" latinLnBrk="0" hangingPunct="1">
        <a:defRPr sz="2700" kern="1200">
          <a:solidFill>
            <a:schemeClr val="tx1"/>
          </a:solidFill>
          <a:latin typeface="+mn-lt"/>
          <a:ea typeface="+mn-ea"/>
          <a:cs typeface="+mn-cs"/>
        </a:defRPr>
      </a:lvl8pPr>
      <a:lvl9pPr marL="548767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942975" y="411163"/>
            <a:ext cx="11831638" cy="149225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942975" y="2054225"/>
            <a:ext cx="11831638" cy="48974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942975" y="7153275"/>
            <a:ext cx="3086100" cy="411163"/>
          </a:xfrm>
          <a:prstGeom prst="rect">
            <a:avLst/>
          </a:prstGeom>
        </p:spPr>
        <p:txBody>
          <a:bodyPr vert="horz" lIns="91440" tIns="45720" rIns="91440" bIns="45720" rtlCol="0" anchor="ctr"/>
          <a:lstStyle>
            <a:lvl1pPr algn="l">
              <a:defRPr sz="1200">
                <a:solidFill>
                  <a:schemeClr val="tx1">
                    <a:tint val="75000"/>
                  </a:schemeClr>
                </a:solidFill>
              </a:defRPr>
            </a:lvl1pPr>
          </a:lstStyle>
          <a:p>
            <a:fld id="{7590129E-6CB7-4245-B716-BF0FA749F4B1}" type="datetimeFigureOut">
              <a:rPr lang="zh-CN" altLang="en-US" smtClean="0"/>
            </a:fld>
            <a:endParaRPr lang="zh-CN" altLang="en-US"/>
          </a:p>
        </p:txBody>
      </p:sp>
      <p:sp>
        <p:nvSpPr>
          <p:cNvPr id="5" name="页脚占位符 4"/>
          <p:cNvSpPr>
            <a:spLocks noGrp="1"/>
          </p:cNvSpPr>
          <p:nvPr>
            <p:ph type="ftr" sz="quarter" idx="3"/>
          </p:nvPr>
        </p:nvSpPr>
        <p:spPr>
          <a:xfrm>
            <a:off x="4543425" y="7153275"/>
            <a:ext cx="4630738" cy="41116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688513" y="7153275"/>
            <a:ext cx="3086100" cy="411163"/>
          </a:xfrm>
          <a:prstGeom prst="rect">
            <a:avLst/>
          </a:prstGeom>
        </p:spPr>
        <p:txBody>
          <a:bodyPr vert="horz" lIns="91440" tIns="45720" rIns="91440" bIns="45720" rtlCol="0" anchor="ctr"/>
          <a:lstStyle>
            <a:lvl1pPr algn="r">
              <a:defRPr sz="1200">
                <a:solidFill>
                  <a:schemeClr val="tx1">
                    <a:tint val="75000"/>
                  </a:schemeClr>
                </a:solidFill>
              </a:defRPr>
            </a:lvl1pPr>
          </a:lstStyle>
          <a:p>
            <a:fld id="{B65921FE-0693-4ABD-B83D-4FA44CE172C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2.emf"/></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2.emf"/></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2.emf"/></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emf"/></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tags" Target="../tags/tag5.xml"/><Relationship Id="rId2" Type="http://schemas.openxmlformats.org/officeDocument/2006/relationships/image" Target="../media/image20.png"/><Relationship Id="rId1" Type="http://schemas.openxmlformats.org/officeDocument/2006/relationships/image" Target="../media/image2.emf"/></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2.emf"/></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0.png"/><Relationship Id="rId2" Type="http://schemas.openxmlformats.org/officeDocument/2006/relationships/image" Target="../media/image2.emf"/><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7" Type="http://schemas.openxmlformats.org/officeDocument/2006/relationships/slideLayout" Target="../slideLayouts/slideLayout6.xml"/><Relationship Id="rId16" Type="http://schemas.openxmlformats.org/officeDocument/2006/relationships/tags" Target="../tags/tag19.xml"/><Relationship Id="rId15" Type="http://schemas.openxmlformats.org/officeDocument/2006/relationships/image" Target="../media/image20.png"/><Relationship Id="rId14" Type="http://schemas.openxmlformats.org/officeDocument/2006/relationships/image" Target="../media/image2.emf"/><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1" Type="http://schemas.openxmlformats.org/officeDocument/2006/relationships/slideLayout" Target="../slideLayouts/slideLayout6.xml"/><Relationship Id="rId20" Type="http://schemas.openxmlformats.org/officeDocument/2006/relationships/tags" Target="../tags/tag37.xml"/><Relationship Id="rId2" Type="http://schemas.openxmlformats.org/officeDocument/2006/relationships/tags" Target="../tags/tag21.xml"/><Relationship Id="rId19" Type="http://schemas.openxmlformats.org/officeDocument/2006/relationships/image" Target="../media/image20.png"/><Relationship Id="rId18" Type="http://schemas.openxmlformats.org/officeDocument/2006/relationships/image" Target="../media/image2.emf"/><Relationship Id="rId17" Type="http://schemas.openxmlformats.org/officeDocument/2006/relationships/tags" Target="../tags/tag36.xml"/><Relationship Id="rId16" Type="http://schemas.openxmlformats.org/officeDocument/2006/relationships/tags" Target="../tags/tag35.xml"/><Relationship Id="rId15" Type="http://schemas.openxmlformats.org/officeDocument/2006/relationships/tags" Target="../tags/tag34.xml"/><Relationship Id="rId14" Type="http://schemas.openxmlformats.org/officeDocument/2006/relationships/tags" Target="../tags/tag33.xml"/><Relationship Id="rId13" Type="http://schemas.openxmlformats.org/officeDocument/2006/relationships/tags" Target="../tags/tag32.xml"/><Relationship Id="rId12" Type="http://schemas.openxmlformats.org/officeDocument/2006/relationships/tags" Target="../tags/tag3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emf"/></Relationships>
</file>

<file path=ppt/slides/_rels/slide20.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0" Type="http://schemas.openxmlformats.org/officeDocument/2006/relationships/notesSlide" Target="../notesSlides/notesSlide6.xml"/><Relationship Id="rId3" Type="http://schemas.openxmlformats.org/officeDocument/2006/relationships/image" Target="../media/image20.png"/><Relationship Id="rId29" Type="http://schemas.openxmlformats.org/officeDocument/2006/relationships/slideLayout" Target="../slideLayouts/slideLayout6.xml"/><Relationship Id="rId28" Type="http://schemas.openxmlformats.org/officeDocument/2006/relationships/tags" Target="../tags/tag57.xml"/><Relationship Id="rId27" Type="http://schemas.openxmlformats.org/officeDocument/2006/relationships/image" Target="../media/image28.svg"/><Relationship Id="rId26" Type="http://schemas.openxmlformats.org/officeDocument/2006/relationships/image" Target="../media/image27.png"/><Relationship Id="rId25" Type="http://schemas.openxmlformats.org/officeDocument/2006/relationships/tags" Target="../tags/tag56.xml"/><Relationship Id="rId24" Type="http://schemas.openxmlformats.org/officeDocument/2006/relationships/image" Target="../media/image26.svg"/><Relationship Id="rId23" Type="http://schemas.openxmlformats.org/officeDocument/2006/relationships/image" Target="../media/image25.png"/><Relationship Id="rId22" Type="http://schemas.openxmlformats.org/officeDocument/2006/relationships/tags" Target="../tags/tag55.xml"/><Relationship Id="rId21" Type="http://schemas.openxmlformats.org/officeDocument/2006/relationships/image" Target="../media/image24.svg"/><Relationship Id="rId20" Type="http://schemas.openxmlformats.org/officeDocument/2006/relationships/image" Target="../media/image23.png"/><Relationship Id="rId2" Type="http://schemas.openxmlformats.org/officeDocument/2006/relationships/image" Target="../media/image2.emf"/><Relationship Id="rId19" Type="http://schemas.openxmlformats.org/officeDocument/2006/relationships/tags" Target="../tags/tag54.xml"/><Relationship Id="rId18" Type="http://schemas.openxmlformats.org/officeDocument/2006/relationships/tags" Target="../tags/tag53.xml"/><Relationship Id="rId17" Type="http://schemas.openxmlformats.org/officeDocument/2006/relationships/tags" Target="../tags/tag52.xml"/><Relationship Id="rId16" Type="http://schemas.openxmlformats.org/officeDocument/2006/relationships/tags" Target="../tags/tag51.xml"/><Relationship Id="rId15" Type="http://schemas.openxmlformats.org/officeDocument/2006/relationships/tags" Target="../tags/tag50.xml"/><Relationship Id="rId14" Type="http://schemas.openxmlformats.org/officeDocument/2006/relationships/tags" Target="../tags/tag49.xml"/><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tags" Target="../tags/tag38.xml"/></Relationships>
</file>

<file path=ppt/slides/_rels/slide21.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0" Type="http://schemas.openxmlformats.org/officeDocument/2006/relationships/slideLayout" Target="../slideLayouts/slideLayout6.xml"/><Relationship Id="rId2" Type="http://schemas.openxmlformats.org/officeDocument/2006/relationships/image" Target="../media/image20.png"/><Relationship Id="rId19" Type="http://schemas.openxmlformats.org/officeDocument/2006/relationships/tags" Target="../tags/tag70.xml"/><Relationship Id="rId18" Type="http://schemas.openxmlformats.org/officeDocument/2006/relationships/image" Target="../media/image26.svg"/><Relationship Id="rId17" Type="http://schemas.openxmlformats.org/officeDocument/2006/relationships/image" Target="../media/image25.png"/><Relationship Id="rId16" Type="http://schemas.openxmlformats.org/officeDocument/2006/relationships/tags" Target="../tags/tag69.xml"/><Relationship Id="rId15" Type="http://schemas.openxmlformats.org/officeDocument/2006/relationships/image" Target="../media/image24.svg"/><Relationship Id="rId14" Type="http://schemas.openxmlformats.org/officeDocument/2006/relationships/image" Target="../media/image23.png"/><Relationship Id="rId13" Type="http://schemas.openxmlformats.org/officeDocument/2006/relationships/tags" Target="../tags/tag68.xml"/><Relationship Id="rId12" Type="http://schemas.openxmlformats.org/officeDocument/2006/relationships/tags" Target="../tags/tag67.xml"/><Relationship Id="rId11" Type="http://schemas.openxmlformats.org/officeDocument/2006/relationships/tags" Target="../tags/tag66.xml"/><Relationship Id="rId10" Type="http://schemas.openxmlformats.org/officeDocument/2006/relationships/tags" Target="../tags/tag65.xml"/><Relationship Id="rId1" Type="http://schemas.openxmlformats.org/officeDocument/2006/relationships/image" Target="../media/image2.emf"/></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9.png"/><Relationship Id="rId3" Type="http://schemas.openxmlformats.org/officeDocument/2006/relationships/tags" Target="../tags/tag71.xml"/><Relationship Id="rId2" Type="http://schemas.openxmlformats.org/officeDocument/2006/relationships/image" Target="../media/image20.png"/><Relationship Id="rId1" Type="http://schemas.openxmlformats.org/officeDocument/2006/relationships/image" Target="../media/image2.emf"/></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0.png"/><Relationship Id="rId1" Type="http://schemas.openxmlformats.org/officeDocument/2006/relationships/image" Target="../media/image2.emf"/></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image" Target="../media/image2.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2.xml"/><Relationship Id="rId1" Type="http://schemas.openxmlformats.org/officeDocument/2006/relationships/image" Target="../media/image2.emf"/></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3.xml"/><Relationship Id="rId2" Type="http://schemas.openxmlformats.org/officeDocument/2006/relationships/image" Target="../media/image32.png"/><Relationship Id="rId1"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emf"/><Relationship Id="rId1" Type="http://schemas.openxmlformats.org/officeDocument/2006/relationships/tags" Target="../tags/tag74.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3.png"/><Relationship Id="rId3" Type="http://schemas.openxmlformats.org/officeDocument/2006/relationships/tags" Target="../tags/tag75.xml"/><Relationship Id="rId2" Type="http://schemas.openxmlformats.org/officeDocument/2006/relationships/image" Target="../media/image20.png"/><Relationship Id="rId1" Type="http://schemas.openxmlformats.org/officeDocument/2006/relationships/image" Target="../media/image2.emf"/></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jpeg"/><Relationship Id="rId3" Type="http://schemas.openxmlformats.org/officeDocument/2006/relationships/image" Target="../media/image4.webp"/><Relationship Id="rId2" Type="http://schemas.openxmlformats.org/officeDocument/2006/relationships/image" Target="../media/image3.png"/><Relationship Id="rId1" Type="http://schemas.openxmlformats.org/officeDocument/2006/relationships/image" Target="../media/image2.emf"/></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4.png"/><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image" Target="../media/image2.emf"/></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tags" Target="../tags/tag78.xml"/><Relationship Id="rId1" Type="http://schemas.openxmlformats.org/officeDocument/2006/relationships/image" Target="../media/image2.emf"/></Relationships>
</file>

<file path=ppt/slides/_rels/slide32.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image" Target="../media/image35.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tags" Target="../tags/tag79.xml"/><Relationship Id="rId2" Type="http://schemas.openxmlformats.org/officeDocument/2006/relationships/image" Target="../media/image2.emf"/><Relationship Id="rId15" Type="http://schemas.openxmlformats.org/officeDocument/2006/relationships/slideLayout" Target="../slideLayouts/slideLayout1.xml"/><Relationship Id="rId14" Type="http://schemas.openxmlformats.org/officeDocument/2006/relationships/tags" Target="../tags/tag86.xml"/><Relationship Id="rId13" Type="http://schemas.openxmlformats.org/officeDocument/2006/relationships/tags" Target="../tags/tag85.xml"/><Relationship Id="rId12" Type="http://schemas.openxmlformats.org/officeDocument/2006/relationships/tags" Target="../tags/tag84.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image" Target="../media/image39.pn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tags" Target="../tags/tag88.xml"/><Relationship Id="rId3" Type="http://schemas.openxmlformats.org/officeDocument/2006/relationships/image" Target="../media/image43.png"/><Relationship Id="rId2" Type="http://schemas.openxmlformats.org/officeDocument/2006/relationships/tags" Target="../tags/tag87.xml"/><Relationship Id="rId1"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46.emf"/></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emf"/></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tags" Target="../tags/tag3.xml"/><Relationship Id="rId1" Type="http://schemas.openxmlformats.org/officeDocument/2006/relationships/image" Target="../media/image2.emf"/></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image" Target="../media/image2.emf"/></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2.emf"/></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05171" y="1669751"/>
            <a:ext cx="9307777" cy="2352675"/>
          </a:xfrm>
          <a:prstGeom prst="rect">
            <a:avLst/>
          </a:prstGeom>
          <a:noFill/>
        </p:spPr>
        <p:txBody>
          <a:bodyPr wrap="square" lIns="137198" tIns="68599" rIns="137198" bIns="68599" rtlCol="0">
            <a:spAutoFit/>
          </a:bodyPr>
          <a:p>
            <a:pPr algn="ctr">
              <a:lnSpc>
                <a:spcPct val="150000"/>
              </a:lnSpc>
            </a:pPr>
            <a:r>
              <a:rPr lang="zh-CN" altLang="en-US" sz="4800" dirty="0">
                <a:solidFill>
                  <a:schemeClr val="bg1"/>
                </a:solidFill>
                <a:latin typeface="华文中宋" panose="02010600040101010101" pitchFamily="2" charset="-122"/>
                <a:ea typeface="华文中宋" panose="02010600040101010101" pitchFamily="2" charset="-122"/>
              </a:rPr>
              <a:t>湖南省科研设施和科研仪器</a:t>
            </a:r>
            <a:endParaRPr lang="en-US" altLang="zh-CN" sz="4800" dirty="0">
              <a:solidFill>
                <a:schemeClr val="bg1"/>
              </a:solidFill>
              <a:latin typeface="华文中宋" panose="02010600040101010101" pitchFamily="2" charset="-122"/>
              <a:ea typeface="华文中宋" panose="02010600040101010101" pitchFamily="2" charset="-122"/>
            </a:endParaRPr>
          </a:p>
          <a:p>
            <a:pPr algn="ctr">
              <a:lnSpc>
                <a:spcPct val="150000"/>
              </a:lnSpc>
            </a:pPr>
            <a:r>
              <a:rPr lang="zh-CN" altLang="en-US" sz="4800" dirty="0">
                <a:solidFill>
                  <a:schemeClr val="bg1"/>
                </a:solidFill>
                <a:latin typeface="华文中宋" panose="02010600040101010101" pitchFamily="2" charset="-122"/>
                <a:ea typeface="华文中宋" panose="02010600040101010101" pitchFamily="2" charset="-122"/>
              </a:rPr>
              <a:t>开放共享政策与实践</a:t>
            </a:r>
            <a:endParaRPr lang="zh-CN" altLang="en-US" sz="4800" dirty="0">
              <a:solidFill>
                <a:schemeClr val="bg1"/>
              </a:solidFill>
              <a:latin typeface="华文中宋" panose="02010600040101010101" pitchFamily="2" charset="-122"/>
              <a:ea typeface="华文中宋" panose="02010600040101010101" pitchFamily="2" charset="-122"/>
            </a:endParaRPr>
          </a:p>
        </p:txBody>
      </p:sp>
      <p:sp>
        <p:nvSpPr>
          <p:cNvPr id="5" name="文本框 4"/>
          <p:cNvSpPr txBox="1"/>
          <p:nvPr/>
        </p:nvSpPr>
        <p:spPr>
          <a:xfrm>
            <a:off x="6908804" y="4233893"/>
            <a:ext cx="6520081" cy="583565"/>
          </a:xfrm>
          <a:prstGeom prst="rect">
            <a:avLst/>
          </a:prstGeom>
          <a:noFill/>
        </p:spPr>
        <p:txBody>
          <a:bodyPr wrap="square" rtlCol="0">
            <a:spAutoFit/>
          </a:bodyPr>
          <a:p>
            <a:r>
              <a:rPr lang="en-US" altLang="zh-CN" sz="3200" b="1" dirty="0">
                <a:solidFill>
                  <a:schemeClr val="bg1"/>
                </a:solidFill>
                <a:latin typeface="华文中宋" panose="02010600040101010101" pitchFamily="2" charset="-122"/>
                <a:ea typeface="华文中宋" panose="02010600040101010101" pitchFamily="2" charset="-122"/>
              </a:rPr>
              <a:t>——</a:t>
            </a:r>
            <a:r>
              <a:rPr lang="zh-CN" altLang="en-US" sz="3200" b="1" dirty="0">
                <a:solidFill>
                  <a:schemeClr val="bg1"/>
                </a:solidFill>
                <a:latin typeface="华文中宋" panose="02010600040101010101" pitchFamily="2" charset="-122"/>
                <a:ea typeface="华文中宋" panose="02010600040101010101" pitchFamily="2" charset="-122"/>
              </a:rPr>
              <a:t>激活共享资源，加速创新转化</a:t>
            </a:r>
            <a:endParaRPr lang="zh-CN" altLang="en-US" sz="3200" b="1" dirty="0">
              <a:solidFill>
                <a:schemeClr val="bg1"/>
              </a:solidFill>
              <a:latin typeface="华文中宋" panose="02010600040101010101" pitchFamily="2" charset="-122"/>
              <a:ea typeface="华文中宋" panose="02010600040101010101" pitchFamily="2" charset="-122"/>
            </a:endParaRPr>
          </a:p>
        </p:txBody>
      </p:sp>
      <p:pic>
        <p:nvPicPr>
          <p:cNvPr id="2" name="图片 1" descr="截图-2025年10月16日 16时27分55秒"/>
          <p:cNvPicPr>
            <a:picLocks noChangeAspect="1"/>
          </p:cNvPicPr>
          <p:nvPr/>
        </p:nvPicPr>
        <p:blipFill>
          <a:blip r:embed="rId1"/>
          <a:stretch>
            <a:fillRect/>
          </a:stretch>
        </p:blipFill>
        <p:spPr>
          <a:xfrm>
            <a:off x="-8255" y="20320"/>
            <a:ext cx="13733145" cy="8260715"/>
          </a:xfrm>
          <a:prstGeom prst="rect">
            <a:avLst/>
          </a:prstGeom>
        </p:spPr>
      </p:pic>
      <p:sp>
        <p:nvSpPr>
          <p:cNvPr id="3" name="TextBox 6"/>
          <p:cNvSpPr txBox="1"/>
          <p:nvPr/>
        </p:nvSpPr>
        <p:spPr>
          <a:xfrm>
            <a:off x="2124909" y="1881704"/>
            <a:ext cx="9307011" cy="2056765"/>
          </a:xfrm>
          <a:prstGeom prst="rect">
            <a:avLst/>
          </a:prstGeom>
          <a:noFill/>
        </p:spPr>
        <p:txBody>
          <a:bodyPr wrap="square" lIns="137187" tIns="68594" rIns="137187" bIns="68594" rtlCol="0">
            <a:spAutoFit/>
          </a:bodyPr>
          <a:p>
            <a:pPr algn="ctr">
              <a:lnSpc>
                <a:spcPct val="130000"/>
              </a:lnSpc>
            </a:pPr>
            <a:r>
              <a:rPr lang="zh-CN" altLang="en-US" sz="4800" dirty="0">
                <a:solidFill>
                  <a:schemeClr val="bg1"/>
                </a:solidFill>
                <a:latin typeface="华文中宋" panose="02010600040101010101" pitchFamily="2" charset="-122"/>
                <a:ea typeface="华文中宋" panose="02010600040101010101" pitchFamily="2" charset="-122"/>
              </a:rPr>
              <a:t>湖南省重大科研基础设施和大型科研仪器开放共享政策解读</a:t>
            </a:r>
            <a:endParaRPr lang="zh-CN" altLang="en-US" sz="4800" dirty="0">
              <a:solidFill>
                <a:schemeClr val="bg1"/>
              </a:solidFill>
              <a:latin typeface="华文中宋" panose="02010600040101010101" pitchFamily="2" charset="-122"/>
              <a:ea typeface="华文中宋" panose="02010600040101010101" pitchFamily="2" charset="-122"/>
            </a:endParaRPr>
          </a:p>
        </p:txBody>
      </p:sp>
      <p:sp>
        <p:nvSpPr>
          <p:cNvPr id="6" name="文本框 5"/>
          <p:cNvSpPr txBox="1"/>
          <p:nvPr/>
        </p:nvSpPr>
        <p:spPr>
          <a:xfrm>
            <a:off x="6909435" y="4412615"/>
            <a:ext cx="6519545" cy="583565"/>
          </a:xfrm>
          <a:prstGeom prst="rect">
            <a:avLst/>
          </a:prstGeom>
          <a:noFill/>
        </p:spPr>
        <p:txBody>
          <a:bodyPr wrap="square" rtlCol="0">
            <a:spAutoFit/>
          </a:bodyPr>
          <a:p>
            <a:r>
              <a:rPr lang="en-US" altLang="zh-CN" sz="3200" b="1" dirty="0">
                <a:solidFill>
                  <a:schemeClr val="bg1"/>
                </a:solidFill>
                <a:latin typeface="华文中宋" panose="02010600040101010101" pitchFamily="2" charset="-122"/>
                <a:ea typeface="华文中宋" panose="02010600040101010101" pitchFamily="2" charset="-122"/>
              </a:rPr>
              <a:t>——</a:t>
            </a:r>
            <a:r>
              <a:rPr lang="zh-CN" altLang="en-US" sz="3200" b="1" dirty="0">
                <a:solidFill>
                  <a:schemeClr val="bg1"/>
                </a:solidFill>
                <a:latin typeface="华文中宋" panose="02010600040101010101" pitchFamily="2" charset="-122"/>
                <a:ea typeface="华文中宋" panose="02010600040101010101" pitchFamily="2" charset="-122"/>
              </a:rPr>
              <a:t>评价考核、双向补助专项</a:t>
            </a:r>
            <a:endParaRPr lang="zh-CN" altLang="en-US" sz="3200" b="1" dirty="0">
              <a:solidFill>
                <a:schemeClr val="bg1"/>
              </a:solidFill>
              <a:latin typeface="华文中宋" panose="02010600040101010101" pitchFamily="2" charset="-122"/>
              <a:ea typeface="华文中宋" panose="02010600040101010101" pitchFamily="2" charset="-122"/>
            </a:endParaRPr>
          </a:p>
        </p:txBody>
      </p:sp>
      <p:sp>
        <p:nvSpPr>
          <p:cNvPr id="9" name="文本占位符 2"/>
          <p:cNvSpPr>
            <a:spLocks noGrp="1"/>
          </p:cNvSpPr>
          <p:nvPr>
            <p:custDataLst>
              <p:tags r:id="rId2"/>
            </p:custDataLst>
          </p:nvPr>
        </p:nvSpPr>
        <p:spPr>
          <a:xfrm>
            <a:off x="2287905" y="6178550"/>
            <a:ext cx="9144000" cy="1436370"/>
          </a:xfrm>
          <a:prstGeom prst="rect">
            <a:avLst/>
          </a:prstGeom>
        </p:spPr>
        <p:txBody>
          <a:bodyPr vert="horz" lIns="90000" tIns="46800" rIns="90000" bIns="46800" rtlCol="0" anchor="ctr" anchorCtr="0">
            <a:normAutofit lnSpcReduction="20000"/>
          </a:bodyPr>
          <a:lstStyle>
            <a:lvl1pPr marL="257175" indent="-257175" algn="l" defTabSz="1028700" rtl="0" eaLnBrk="1" fontAlgn="auto" latinLnBrk="0" hangingPunct="1">
              <a:lnSpc>
                <a:spcPct val="130000"/>
              </a:lnSpc>
              <a:spcBef>
                <a:spcPts val="0"/>
              </a:spcBef>
              <a:spcAft>
                <a:spcPts val="1000"/>
              </a:spcAft>
              <a:buFont typeface="Arial" panose="020B0604020202020204" pitchFamily="34" charset="0"/>
              <a:buChar char="●"/>
              <a:defRPr sz="2025" u="none" strike="noStrike" kern="1200" cap="none" spc="150" normalizeH="0" baseline="0">
                <a:solidFill>
                  <a:schemeClr val="tx1">
                    <a:lumMod val="65000"/>
                    <a:lumOff val="35000"/>
                  </a:schemeClr>
                </a:solidFill>
                <a:uFillTx/>
                <a:latin typeface="+mn-lt"/>
                <a:ea typeface="黑体" panose="02010609060101010101" charset="-122"/>
                <a:cs typeface="+mn-cs"/>
              </a:defRPr>
            </a:lvl1pPr>
            <a:lvl2pPr marL="771525" indent="-257175" algn="l" defTabSz="1028700" rtl="0" eaLnBrk="1" fontAlgn="auto" latinLnBrk="0" hangingPunct="1">
              <a:lnSpc>
                <a:spcPct val="120000"/>
              </a:lnSpc>
              <a:spcBef>
                <a:spcPts val="0"/>
              </a:spcBef>
              <a:spcAft>
                <a:spcPts val="600"/>
              </a:spcAft>
              <a:buFont typeface="Arial" panose="020B0604020202020204" pitchFamily="34" charset="0"/>
              <a:buChar char="●"/>
              <a:tabLst>
                <a:tab pos="1811020" algn="l"/>
                <a:tab pos="1811020" algn="l"/>
                <a:tab pos="1811020" algn="l"/>
                <a:tab pos="1811020" algn="l"/>
              </a:tabLst>
              <a:defRPr sz="1800" u="none" strike="noStrike" kern="1200" cap="none" spc="150" normalizeH="0" baseline="0">
                <a:solidFill>
                  <a:schemeClr val="tx1">
                    <a:lumMod val="65000"/>
                    <a:lumOff val="35000"/>
                  </a:schemeClr>
                </a:solidFill>
                <a:uFillTx/>
                <a:latin typeface="+mn-lt"/>
                <a:ea typeface="黑体" panose="02010609060101010101" charset="-122"/>
                <a:cs typeface="+mn-cs"/>
              </a:defRPr>
            </a:lvl2pPr>
            <a:lvl3pPr marL="1285875" indent="-257175" algn="l" defTabSz="1028700" rtl="0" eaLnBrk="1" fontAlgn="auto" latinLnBrk="0" hangingPunct="1">
              <a:lnSpc>
                <a:spcPct val="120000"/>
              </a:lnSpc>
              <a:spcBef>
                <a:spcPts val="0"/>
              </a:spcBef>
              <a:spcAft>
                <a:spcPts val="6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黑体" panose="02010609060101010101" charset="-122"/>
                <a:cs typeface="+mn-cs"/>
              </a:defRPr>
            </a:lvl3pPr>
            <a:lvl4pPr marL="1800225" indent="-257175" algn="l" defTabSz="1028700" rtl="0" eaLnBrk="1" fontAlgn="auto" latinLnBrk="0" hangingPunct="1">
              <a:lnSpc>
                <a:spcPct val="120000"/>
              </a:lnSpc>
              <a:spcBef>
                <a:spcPts val="0"/>
              </a:spcBef>
              <a:spcAft>
                <a:spcPts val="300"/>
              </a:spcAft>
              <a:buFont typeface="Wingdings" panose="05000000000000000000" charset="0"/>
              <a:buChar char=""/>
              <a:defRPr sz="1575" u="none" strike="noStrike" kern="1200" cap="none" spc="150" normalizeH="0" baseline="0">
                <a:solidFill>
                  <a:schemeClr val="tx1">
                    <a:lumMod val="65000"/>
                    <a:lumOff val="35000"/>
                  </a:schemeClr>
                </a:solidFill>
                <a:uFillTx/>
                <a:latin typeface="+mn-lt"/>
                <a:ea typeface="黑体" panose="02010609060101010101" charset="-122"/>
                <a:cs typeface="+mn-cs"/>
              </a:defRPr>
            </a:lvl4pPr>
            <a:lvl5pPr marL="2314575" indent="-257175" algn="l" defTabSz="1028700" rtl="0" eaLnBrk="1" fontAlgn="auto" latinLnBrk="0" hangingPunct="1">
              <a:lnSpc>
                <a:spcPct val="120000"/>
              </a:lnSpc>
              <a:spcBef>
                <a:spcPts val="0"/>
              </a:spcBef>
              <a:spcAft>
                <a:spcPts val="300"/>
              </a:spcAft>
              <a:buFont typeface="Arial" panose="020B0604020202020204" pitchFamily="34" charset="0"/>
              <a:buChar char="•"/>
              <a:defRPr sz="1575" u="none" strike="noStrike" kern="1200" cap="none" spc="150" normalizeH="0" baseline="0">
                <a:solidFill>
                  <a:schemeClr val="tx1">
                    <a:lumMod val="65000"/>
                    <a:lumOff val="35000"/>
                  </a:schemeClr>
                </a:solidFill>
                <a:uFillTx/>
                <a:latin typeface="+mn-lt"/>
                <a:ea typeface="黑体" panose="02010609060101010101" charset="-122"/>
                <a:cs typeface="+mn-cs"/>
              </a:defRPr>
            </a:lvl5pPr>
            <a:lvl6pPr marL="2828925" indent="-257175" algn="l" defTabSz="1028700" rtl="0" eaLnBrk="1" latinLnBrk="0" hangingPunct="1">
              <a:lnSpc>
                <a:spcPct val="90000"/>
              </a:lnSpc>
              <a:spcBef>
                <a:spcPct val="113000"/>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ct val="113000"/>
              </a:spcBef>
              <a:buFont typeface="Arial" panose="020B0604020202020204" pitchFamily="34" charset="0"/>
              <a:buChar char="•"/>
              <a:defRPr sz="2025" kern="1200">
                <a:solidFill>
                  <a:schemeClr val="tx1"/>
                </a:solidFill>
                <a:latin typeface="+mn-lt"/>
                <a:ea typeface="+mn-ea"/>
                <a:cs typeface="+mn-cs"/>
              </a:defRPr>
            </a:lvl7pPr>
            <a:lvl8pPr marL="3858260" indent="-257175" algn="l" defTabSz="1028700" rtl="0" eaLnBrk="1" latinLnBrk="0" hangingPunct="1">
              <a:lnSpc>
                <a:spcPct val="90000"/>
              </a:lnSpc>
              <a:spcBef>
                <a:spcPct val="113000"/>
              </a:spcBef>
              <a:buFont typeface="Arial" panose="020B0604020202020204" pitchFamily="34" charset="0"/>
              <a:buChar char="•"/>
              <a:defRPr sz="2025" kern="1200">
                <a:solidFill>
                  <a:schemeClr val="tx1"/>
                </a:solidFill>
                <a:latin typeface="+mn-lt"/>
                <a:ea typeface="+mn-ea"/>
                <a:cs typeface="+mn-cs"/>
              </a:defRPr>
            </a:lvl8pPr>
            <a:lvl9pPr marL="4372610" indent="-257175" algn="l" defTabSz="1028700" rtl="0" eaLnBrk="1" latinLnBrk="0" hangingPunct="1">
              <a:lnSpc>
                <a:spcPct val="90000"/>
              </a:lnSpc>
              <a:spcBef>
                <a:spcPct val="113000"/>
              </a:spcBef>
              <a:buFont typeface="Arial" panose="020B0604020202020204" pitchFamily="34" charset="0"/>
              <a:buChar char="•"/>
              <a:defRPr sz="2025" kern="1200">
                <a:solidFill>
                  <a:schemeClr val="tx1"/>
                </a:solidFill>
                <a:latin typeface="+mn-lt"/>
                <a:ea typeface="+mn-ea"/>
                <a:cs typeface="+mn-cs"/>
              </a:defRPr>
            </a:lvl9pPr>
          </a:lstStyle>
          <a:p>
            <a:pPr marL="0" indent="0" algn="ctr">
              <a:lnSpc>
                <a:spcPct val="150000"/>
              </a:lnSpc>
              <a:buNone/>
            </a:pPr>
            <a:r>
              <a:rPr lang="zh-CN" altLang="en-US" sz="2800"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湖南省科学技术厅</a:t>
            </a:r>
            <a:r>
              <a:rPr lang="en-US" altLang="zh-CN" sz="2800"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rPr>
              <a:t>     </a:t>
            </a:r>
            <a:endParaRPr lang="zh-CN" altLang="en-US" sz="2800"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mn-ea"/>
            </a:endParaRPr>
          </a:p>
          <a:p>
            <a:pPr marL="0" indent="0" algn="ctr">
              <a:lnSpc>
                <a:spcPct val="150000"/>
              </a:lnSpc>
              <a:buNone/>
            </a:pPr>
            <a:r>
              <a:rPr lang="en-US" altLang="zh-CN" sz="2800">
                <a:solidFill>
                  <a:schemeClr val="accent1">
                    <a:lumMod val="50000"/>
                  </a:schemeClr>
                </a:solidFill>
                <a:latin typeface="微软雅黑" panose="020B0503020204020204" charset="-122"/>
                <a:ea typeface="微软雅黑" panose="020B0503020204020204" charset="-122"/>
                <a:cs typeface="微软雅黑" panose="020B0503020204020204" charset="-122"/>
              </a:rPr>
              <a:t>2026</a:t>
            </a:r>
            <a:r>
              <a:rPr lang="zh-CN" altLang="en-US" sz="2800">
                <a:solidFill>
                  <a:schemeClr val="accent1">
                    <a:lumMod val="50000"/>
                  </a:schemeClr>
                </a:solidFill>
                <a:latin typeface="微软雅黑" panose="020B0503020204020204" charset="-122"/>
                <a:ea typeface="微软雅黑" panose="020B0503020204020204" charset="-122"/>
                <a:cs typeface="微软雅黑" panose="020B0503020204020204" charset="-122"/>
              </a:rPr>
              <a:t>年</a:t>
            </a:r>
            <a:r>
              <a:rPr lang="en-US" altLang="zh-CN" sz="2800">
                <a:solidFill>
                  <a:schemeClr val="accent1">
                    <a:lumMod val="50000"/>
                  </a:schemeClr>
                </a:solidFill>
                <a:latin typeface="微软雅黑" panose="020B0503020204020204" charset="-122"/>
                <a:ea typeface="微软雅黑" panose="020B0503020204020204" charset="-122"/>
                <a:cs typeface="微软雅黑" panose="020B0503020204020204" charset="-122"/>
              </a:rPr>
              <a:t>5</a:t>
            </a:r>
            <a:r>
              <a:rPr lang="zh-CN" altLang="en-US" sz="2800">
                <a:solidFill>
                  <a:schemeClr val="accent1">
                    <a:lumMod val="50000"/>
                  </a:schemeClr>
                </a:solidFill>
                <a:latin typeface="微软雅黑" panose="020B0503020204020204" charset="-122"/>
                <a:ea typeface="微软雅黑" panose="020B0503020204020204" charset="-122"/>
                <a:cs typeface="微软雅黑" panose="020B0503020204020204" charset="-122"/>
              </a:rPr>
              <a:t>月</a:t>
            </a:r>
            <a:endParaRPr lang="zh-CN" altLang="en-US" sz="2800">
              <a:solidFill>
                <a:schemeClr val="accent1">
                  <a:lumMod val="50000"/>
                </a:schemeClr>
              </a:solidFill>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sp>
        <p:nvSpPr>
          <p:cNvPr id="100" name="文本框 99"/>
          <p:cNvSpPr txBox="1"/>
          <p:nvPr/>
        </p:nvSpPr>
        <p:spPr>
          <a:xfrm>
            <a:off x="377825" y="1195070"/>
            <a:ext cx="7773035" cy="4961890"/>
          </a:xfrm>
          <a:prstGeom prst="rect">
            <a:avLst/>
          </a:prstGeom>
          <a:noFill/>
          <a:ln w="9525">
            <a:noFill/>
          </a:ln>
        </p:spPr>
        <p:txBody>
          <a:bodyPr wrap="square">
            <a:spAutoFit/>
          </a:bodyPr>
          <a:p>
            <a:pPr indent="408305" algn="just">
              <a:lnSpc>
                <a:spcPct val="110000"/>
              </a:lnSpc>
              <a:spcBef>
                <a:spcPts val="0"/>
              </a:spcBef>
              <a:spcAft>
                <a:spcPts val="0"/>
              </a:spcAft>
            </a:pP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第二十二条</a:t>
            </a: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  </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对考核结果为较差的管理单位责令限期整改，采取整改期内不得以省级财政科技资金购置科研仪器设备等措施予以约束。整改完成并经省科技厅验收通过后方可参加下一年度开放共享评价考核。</a:t>
            </a:r>
            <a:endPar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indent="408305" algn="just">
              <a:lnSpc>
                <a:spcPct val="110000"/>
              </a:lnSpc>
              <a:spcBef>
                <a:spcPts val="0"/>
              </a:spcBef>
              <a:spcAft>
                <a:spcPts val="0"/>
              </a:spcAft>
            </a:pP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对利用政府预算资金投入建设和购置科研设施和仪器后，拒不履行开放共享义务的，由有关主管部门根据</a:t>
            </a:r>
            <a:r>
              <a:rPr lang="zh-CN" altLang="en-US"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《中华人民共和国科学技术进步法》第一百一十一条依法处理。</a:t>
            </a:r>
            <a:endParaRPr lang="zh-CN" altLang="en-US"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endParaRPr>
          </a:p>
          <a:p>
            <a:pPr indent="408305" algn="just">
              <a:lnSpc>
                <a:spcPct val="110000"/>
              </a:lnSpc>
              <a:spcBef>
                <a:spcPts val="0"/>
              </a:spcBef>
              <a:spcAft>
                <a:spcPts val="0"/>
              </a:spcAft>
            </a:pP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对通用性强但使用率较低、开放共享较差的科研设施和仪器，推动将其纳入全国资产调剂共享平台管理或集中运营，推进低效闲置资产盘活利用。</a:t>
            </a:r>
            <a:endPar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indent="408305" algn="just">
              <a:lnSpc>
                <a:spcPct val="110000"/>
              </a:lnSpc>
              <a:spcBef>
                <a:spcPts val="0"/>
              </a:spcBef>
              <a:spcAft>
                <a:spcPts val="0"/>
              </a:spcAft>
            </a:pPr>
            <a:endPar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0" name="文本框 9"/>
          <p:cNvSpPr txBox="1"/>
          <p:nvPr/>
        </p:nvSpPr>
        <p:spPr>
          <a:xfrm>
            <a:off x="450082" y="239520"/>
            <a:ext cx="2592288" cy="645160"/>
          </a:xfrm>
          <a:prstGeom prst="rect">
            <a:avLst/>
          </a:prstGeom>
          <a:noFill/>
        </p:spPr>
        <p:txBody>
          <a:bodyPr wrap="square" rtlCol="0">
            <a:spAutoFit/>
          </a:bodyPr>
          <a:p>
            <a:r>
              <a:rPr lang="zh-CN" altLang="en-US" sz="3600" b="1" dirty="0">
                <a:solidFill>
                  <a:srgbClr val="005097"/>
                </a:solidFill>
                <a:latin typeface="华文彩云" panose="02010800040101010101" pitchFamily="2" charset="-122"/>
                <a:ea typeface="华文彩云" panose="02010800040101010101" pitchFamily="2" charset="-122"/>
              </a:rPr>
              <a:t>主体责任</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pic>
        <p:nvPicPr>
          <p:cNvPr id="4" name="图片 3"/>
          <p:cNvPicPr>
            <a:picLocks noChangeAspect="1"/>
          </p:cNvPicPr>
          <p:nvPr/>
        </p:nvPicPr>
        <p:blipFill>
          <a:blip r:embed="rId2"/>
          <a:srcRect t="-1551" b="33068"/>
          <a:stretch>
            <a:fillRect/>
          </a:stretch>
        </p:blipFill>
        <p:spPr>
          <a:xfrm>
            <a:off x="8514715" y="4219575"/>
            <a:ext cx="4930140" cy="3168015"/>
          </a:xfrm>
          <a:prstGeom prst="rect">
            <a:avLst/>
          </a:prstGeom>
          <a:ln>
            <a:solidFill>
              <a:srgbClr val="002060"/>
            </a:solidFill>
          </a:ln>
        </p:spPr>
      </p:pic>
      <p:sp>
        <p:nvSpPr>
          <p:cNvPr id="2" name="文本框 1"/>
          <p:cNvSpPr txBox="1"/>
          <p:nvPr/>
        </p:nvSpPr>
        <p:spPr>
          <a:xfrm>
            <a:off x="450215" y="5875655"/>
            <a:ext cx="4281805" cy="1568450"/>
          </a:xfrm>
          <a:prstGeom prst="rect">
            <a:avLst/>
          </a:prstGeom>
          <a:noFill/>
        </p:spPr>
        <p:txBody>
          <a:bodyPr wrap="square" rtlCol="0">
            <a:spAutoFit/>
          </a:bodyPr>
          <a:p>
            <a:pPr marL="457200" indent="-457200">
              <a:buFont typeface="Wingdings" panose="05000000000000000000" charset="0"/>
              <a:buChar char="Ø"/>
            </a:pPr>
            <a:r>
              <a:rPr lang="zh-CN" altLang="en-US"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巡视组提出：省内几所高校依旧存在重购置、轻管理，闲置浪费的现象突出的现象。</a:t>
            </a:r>
            <a:endParaRPr lang="zh-CN" altLang="en-US"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6" name="文本框 5"/>
          <p:cNvSpPr txBox="1"/>
          <p:nvPr/>
        </p:nvSpPr>
        <p:spPr>
          <a:xfrm>
            <a:off x="11035030" y="546735"/>
            <a:ext cx="2409825" cy="3340100"/>
          </a:xfrm>
          <a:prstGeom prst="rect">
            <a:avLst/>
          </a:prstGeom>
          <a:ln>
            <a:solidFill>
              <a:schemeClr val="accent1"/>
            </a:solidFill>
          </a:ln>
        </p:spPr>
        <p:txBody>
          <a:bodyPr wrap="square">
            <a:noAutofit/>
          </a:bodyPr>
          <a:p>
            <a:pPr marL="0" indent="0" algn="just"/>
            <a:r>
              <a:rPr lang="en-US" altLang="zh-CN" sz="1600" b="0" i="0">
                <a:solidFill>
                  <a:srgbClr val="000000"/>
                </a:solidFill>
                <a:latin typeface="华文中宋" panose="02010600040101010101" pitchFamily="2" charset="-122"/>
                <a:ea typeface="华文中宋" panose="02010600040101010101" pitchFamily="2" charset="-122"/>
              </a:rPr>
              <a:t>       </a:t>
            </a:r>
            <a:r>
              <a:rPr lang="zh-CN" altLang="en-US" sz="1600" b="0" i="0">
                <a:solidFill>
                  <a:srgbClr val="000000"/>
                </a:solidFill>
                <a:latin typeface="华文中宋" panose="02010600040101010101" pitchFamily="2" charset="-122"/>
                <a:ea typeface="华文中宋" panose="02010600040101010101" pitchFamily="2" charset="-122"/>
              </a:rPr>
              <a:t>第</a:t>
            </a:r>
            <a:r>
              <a:rPr lang="en-US" altLang="zh-CN" sz="1600" b="0" i="0">
                <a:solidFill>
                  <a:srgbClr val="000000"/>
                </a:solidFill>
                <a:latin typeface="华文中宋" panose="02010600040101010101" pitchFamily="2" charset="-122"/>
                <a:ea typeface="华文中宋" panose="02010600040101010101" pitchFamily="2" charset="-122"/>
              </a:rPr>
              <a:t>111</a:t>
            </a:r>
            <a:r>
              <a:rPr lang="zh-CN" altLang="en-US" sz="1600" b="0" i="0">
                <a:solidFill>
                  <a:srgbClr val="000000"/>
                </a:solidFill>
                <a:latin typeface="华文中宋" panose="02010600040101010101" pitchFamily="2" charset="-122"/>
                <a:ea typeface="华文中宋" panose="02010600040101010101" pitchFamily="2" charset="-122"/>
              </a:rPr>
              <a:t>条　违反本法规定，利用财政性资金和国有资本购置大型科学仪器、设备后，</a:t>
            </a:r>
            <a:r>
              <a:rPr lang="zh-CN" altLang="en-US" sz="1600" b="0" i="0">
                <a:solidFill>
                  <a:srgbClr val="C00000"/>
                </a:solidFill>
                <a:latin typeface="华文中宋" panose="02010600040101010101" pitchFamily="2" charset="-122"/>
                <a:ea typeface="华文中宋" panose="02010600040101010101" pitchFamily="2" charset="-122"/>
              </a:rPr>
              <a:t>不履行大型科学仪器、设备等科学技术资源共享使用义务的，由有关主管部门责令改正，给予警告或者通报批评，对直接负责的主管人员和其他直接责任人员依法给予处分。</a:t>
            </a:r>
            <a:endParaRPr lang="zh-CN" altLang="en-US" sz="1600" b="0" i="0">
              <a:solidFill>
                <a:srgbClr val="C00000"/>
              </a:solidFill>
              <a:latin typeface="华文中宋" panose="02010600040101010101" pitchFamily="2" charset="-122"/>
              <a:ea typeface="华文中宋" panose="02010600040101010101" pitchFamily="2" charset="-122"/>
            </a:endParaRPr>
          </a:p>
        </p:txBody>
      </p:sp>
      <p:pic>
        <p:nvPicPr>
          <p:cNvPr id="9" name="图片 8"/>
          <p:cNvPicPr>
            <a:picLocks noChangeAspect="1"/>
          </p:cNvPicPr>
          <p:nvPr/>
        </p:nvPicPr>
        <p:blipFill>
          <a:blip r:embed="rId3"/>
          <a:srcRect t="10889"/>
          <a:stretch>
            <a:fillRect/>
          </a:stretch>
        </p:blipFill>
        <p:spPr>
          <a:xfrm>
            <a:off x="8514715" y="546735"/>
            <a:ext cx="2358390" cy="3340100"/>
          </a:xfrm>
          <a:prstGeom prst="rect">
            <a:avLst/>
          </a:prstGeom>
          <a:ln>
            <a:solidFill>
              <a:schemeClr val="accent1"/>
            </a:solidFill>
          </a:ln>
        </p:spPr>
      </p:pic>
      <p:pic>
        <p:nvPicPr>
          <p:cNvPr id="3" name="图片 2"/>
          <p:cNvPicPr>
            <a:picLocks noChangeAspect="1"/>
          </p:cNvPicPr>
          <p:nvPr/>
        </p:nvPicPr>
        <p:blipFill>
          <a:blip r:embed="rId4"/>
          <a:stretch>
            <a:fillRect/>
          </a:stretch>
        </p:blipFill>
        <p:spPr>
          <a:xfrm>
            <a:off x="4410710" y="5899150"/>
            <a:ext cx="3955415" cy="148844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sp>
        <p:nvSpPr>
          <p:cNvPr id="10" name="文本框 9"/>
          <p:cNvSpPr txBox="1"/>
          <p:nvPr/>
        </p:nvSpPr>
        <p:spPr>
          <a:xfrm>
            <a:off x="450082" y="239520"/>
            <a:ext cx="2592288" cy="645160"/>
          </a:xfrm>
          <a:prstGeom prst="rect">
            <a:avLst/>
          </a:prstGeom>
          <a:noFill/>
        </p:spPr>
        <p:txBody>
          <a:bodyPr wrap="square" rtlCol="0">
            <a:spAutoFit/>
          </a:bodyPr>
          <a:p>
            <a:r>
              <a:rPr lang="zh-CN" altLang="en-US" sz="3600" b="1" dirty="0">
                <a:solidFill>
                  <a:srgbClr val="005097"/>
                </a:solidFill>
                <a:latin typeface="华文彩云" panose="02010800040101010101" pitchFamily="2" charset="-122"/>
                <a:ea typeface="华文彩云" panose="02010800040101010101" pitchFamily="2" charset="-122"/>
              </a:rPr>
              <a:t>政策对比</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sp>
        <p:nvSpPr>
          <p:cNvPr id="3" name="文本框 2"/>
          <p:cNvSpPr txBox="1"/>
          <p:nvPr/>
        </p:nvSpPr>
        <p:spPr>
          <a:xfrm>
            <a:off x="334010" y="1052830"/>
            <a:ext cx="12674600" cy="1198880"/>
          </a:xfrm>
          <a:prstGeom prst="rect">
            <a:avLst/>
          </a:prstGeom>
        </p:spPr>
        <p:txBody>
          <a:bodyPr wrap="square">
            <a:spAutoFit/>
          </a:bodyPr>
          <a:p>
            <a:pPr marL="0" indent="0" algn="just"/>
            <a:r>
              <a:rPr lang="en-US" altLang="zh-CN" sz="1600" b="0" i="0">
                <a:solidFill>
                  <a:srgbClr val="0F1115"/>
                </a:solidFill>
                <a:latin typeface="华文中宋" panose="02010600040101010101" pitchFamily="2" charset="-122"/>
                <a:ea typeface="华文中宋" panose="02010600040101010101" pitchFamily="2" charset="-122"/>
                <a:cs typeface="华文中宋" panose="02010600040101010101" pitchFamily="2" charset="-122"/>
              </a:rPr>
              <a:t>      </a:t>
            </a:r>
            <a:r>
              <a:rPr lang="en-US" altLang="zh-CN" sz="1800" b="0" i="0">
                <a:solidFill>
                  <a:srgbClr val="0F1115"/>
                </a:solidFill>
                <a:latin typeface="华文中宋" panose="02010600040101010101" pitchFamily="2" charset="-122"/>
                <a:ea typeface="华文中宋" panose="02010600040101010101" pitchFamily="2" charset="-122"/>
                <a:cs typeface="华文中宋" panose="02010600040101010101" pitchFamily="2" charset="-122"/>
              </a:rPr>
              <a:t>2025</a:t>
            </a:r>
            <a:r>
              <a:rPr lang="zh-CN" altLang="en-US" sz="1800" b="0" i="0">
                <a:solidFill>
                  <a:srgbClr val="0F1115"/>
                </a:solidFill>
                <a:latin typeface="华文中宋" panose="02010600040101010101" pitchFamily="2" charset="-122"/>
                <a:ea typeface="华文中宋" panose="02010600040101010101" pitchFamily="2" charset="-122"/>
                <a:cs typeface="华文中宋" panose="02010600040101010101" pitchFamily="2" charset="-122"/>
              </a:rPr>
              <a:t>年版管理办法在体制机制设计上实现了重要突破，从过去以“推动开放共享”为主，</a:t>
            </a:r>
            <a:r>
              <a:rPr lang="zh-CN" altLang="en-US" sz="2400" b="0" i="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转向了“开放共享</a:t>
            </a:r>
            <a:r>
              <a:rPr lang="en-US" altLang="zh-CN" sz="2400" b="0" i="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0" i="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激励队伍</a:t>
            </a:r>
            <a:r>
              <a:rPr lang="en-US" altLang="zh-CN" sz="2400" b="0" i="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0" i="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供需两端支持”</a:t>
            </a:r>
            <a:r>
              <a:rPr lang="zh-CN" altLang="en-US" sz="1800" b="0" i="0">
                <a:solidFill>
                  <a:srgbClr val="0F1115"/>
                </a:solidFill>
                <a:latin typeface="华文中宋" panose="02010600040101010101" pitchFamily="2" charset="-122"/>
                <a:ea typeface="华文中宋" panose="02010600040101010101" pitchFamily="2" charset="-122"/>
                <a:cs typeface="华文中宋" panose="02010600040101010101" pitchFamily="2" charset="-122"/>
              </a:rPr>
              <a:t>的综合性制度框架。特别是首次将</a:t>
            </a:r>
            <a:r>
              <a:rPr lang="zh-CN" altLang="en-US" sz="2400" b="0" i="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服务净收入与绩效工资挂钩、强化对实验技术人员的激励，</a:t>
            </a:r>
            <a:r>
              <a:rPr lang="zh-CN" altLang="en-US" sz="1800" b="0" i="0">
                <a:solidFill>
                  <a:srgbClr val="0F1115"/>
                </a:solidFill>
                <a:latin typeface="华文中宋" panose="02010600040101010101" pitchFamily="2" charset="-122"/>
                <a:ea typeface="华文中宋" panose="02010600040101010101" pitchFamily="2" charset="-122"/>
                <a:cs typeface="华文中宋" panose="02010600040101010101" pitchFamily="2" charset="-122"/>
              </a:rPr>
              <a:t>将有效提升科研仪器开放共享的内生动力和服务效能。</a:t>
            </a:r>
            <a:endParaRPr lang="zh-CN" altLang="en-US" sz="1800" b="0" i="0">
              <a:solidFill>
                <a:srgbClr val="0F1115"/>
              </a:solidFill>
              <a:latin typeface="华文中宋" panose="02010600040101010101" pitchFamily="2" charset="-122"/>
              <a:ea typeface="华文中宋" panose="02010600040101010101" pitchFamily="2" charset="-122"/>
              <a:cs typeface="华文中宋" panose="02010600040101010101" pitchFamily="2" charset="-122"/>
            </a:endParaRPr>
          </a:p>
        </p:txBody>
      </p:sp>
      <p:graphicFrame>
        <p:nvGraphicFramePr>
          <p:cNvPr id="5" name="表格 4"/>
          <p:cNvGraphicFramePr/>
          <p:nvPr/>
        </p:nvGraphicFramePr>
        <p:xfrm>
          <a:off x="377825" y="2346960"/>
          <a:ext cx="12673965" cy="4861560"/>
        </p:xfrm>
        <a:graphic>
          <a:graphicData uri="http://schemas.openxmlformats.org/drawingml/2006/table">
            <a:tbl>
              <a:tblPr firstRow="1" bandRow="1">
                <a:tableStyleId>{489330F1-AFF6-49F6-80FE-BF4DB0C4714E}</a:tableStyleId>
              </a:tblPr>
              <a:tblGrid>
                <a:gridCol w="8098790"/>
                <a:gridCol w="4575175"/>
              </a:tblGrid>
              <a:tr h="381000">
                <a:tc>
                  <a:txBody>
                    <a:bodyPr/>
                    <a:p>
                      <a:pPr algn="ctr">
                        <a:buNone/>
                      </a:pPr>
                      <a:r>
                        <a:rPr lang="zh-CN" altLang="en-US">
                          <a:latin typeface="华文中宋" panose="02010600040101010101" pitchFamily="2" charset="-122"/>
                          <a:ea typeface="华文中宋" panose="02010600040101010101" pitchFamily="2" charset="-122"/>
                        </a:rPr>
                        <a:t>新管理办法</a:t>
                      </a:r>
                      <a:endParaRPr lang="zh-CN" altLang="en-US">
                        <a:latin typeface="华文中宋" panose="02010600040101010101" pitchFamily="2" charset="-122"/>
                        <a:ea typeface="华文中宋" panose="02010600040101010101" pitchFamily="2" charset="-122"/>
                      </a:endParaRPr>
                    </a:p>
                  </a:txBody>
                  <a:tcPr/>
                </a:tc>
                <a:tc>
                  <a:txBody>
                    <a:bodyPr/>
                    <a:p>
                      <a:pPr algn="ctr">
                        <a:buNone/>
                      </a:pPr>
                      <a:r>
                        <a:rPr lang="zh-CN" altLang="en-US">
                          <a:latin typeface="华文中宋" panose="02010600040101010101" pitchFamily="2" charset="-122"/>
                          <a:ea typeface="华文中宋" panose="02010600040101010101" pitchFamily="2" charset="-122"/>
                        </a:rPr>
                        <a:t>变化说明</a:t>
                      </a:r>
                      <a:endParaRPr lang="zh-CN" altLang="en-US">
                        <a:latin typeface="华文中宋" panose="02010600040101010101" pitchFamily="2" charset="-122"/>
                        <a:ea typeface="华文中宋" panose="02010600040101010101" pitchFamily="2" charset="-122"/>
                      </a:endParaRPr>
                    </a:p>
                  </a:txBody>
                  <a:tcPr/>
                </a:tc>
              </a:tr>
              <a:tr h="381000">
                <a:tc>
                  <a:txBody>
                    <a:bodyPr/>
                    <a:p>
                      <a:pPr>
                        <a:buNone/>
                      </a:pPr>
                      <a:r>
                        <a:rPr lang="zh-CN" altLang="en-US" sz="1600">
                          <a:latin typeface="华文中宋" panose="02010600040101010101" pitchFamily="2" charset="-122"/>
                          <a:ea typeface="华文中宋" panose="02010600040101010101" pitchFamily="2" charset="-122"/>
                        </a:rPr>
                        <a:t>管理职责：明确省教育厅负责推动高校开放共享并纳入高校考核；明确省人社厅负责指导实验技术人员职称评定、绩效工资分配；省发改委等部门协同推进。</a:t>
                      </a:r>
                      <a:endParaRPr lang="zh-CN" altLang="en-US" sz="1600">
                        <a:latin typeface="华文中宋" panose="02010600040101010101" pitchFamily="2" charset="-122"/>
                        <a:ea typeface="华文中宋" panose="02010600040101010101" pitchFamily="2" charset="-122"/>
                      </a:endParaRPr>
                    </a:p>
                  </a:txBody>
                  <a:tcPr/>
                </a:tc>
                <a:tc>
                  <a:txBody>
                    <a:bodyPr/>
                    <a:p>
                      <a:pPr>
                        <a:buNone/>
                      </a:pPr>
                      <a:r>
                        <a:rPr lang="zh-CN" altLang="en-US" sz="1800">
                          <a:latin typeface="华文中宋" panose="02010600040101010101" pitchFamily="2" charset="-122"/>
                          <a:ea typeface="华文中宋" panose="02010600040101010101" pitchFamily="2" charset="-122"/>
                        </a:rPr>
                        <a:t>职责划分更具体，形成多部门协同机制，尤其加强了对高校和人才激励的专门管理。</a:t>
                      </a:r>
                      <a:endParaRPr lang="zh-CN" altLang="en-US" sz="1800">
                        <a:latin typeface="华文中宋" panose="02010600040101010101" pitchFamily="2" charset="-122"/>
                        <a:ea typeface="华文中宋" panose="02010600040101010101" pitchFamily="2" charset="-122"/>
                      </a:endParaRPr>
                    </a:p>
                  </a:txBody>
                  <a:tcPr/>
                </a:tc>
              </a:tr>
              <a:tr h="381000">
                <a:tc>
                  <a:txBody>
                    <a:bodyPr/>
                    <a:p>
                      <a:pPr>
                        <a:buNone/>
                      </a:pPr>
                      <a:r>
                        <a:rPr lang="zh-CN" altLang="en-US" sz="160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服务收费：细化收费构成（材料消耗费、水电运行费、人力成本服务费）；明确公办高校、科研院所可将服务净收入的≤70%纳入绩效工资动态核增，向实验技术人员倾斜。</a:t>
                      </a:r>
                      <a:endParaRPr lang="zh-CN" altLang="en-US" sz="1600">
                        <a:solidFill>
                          <a:srgbClr val="000000"/>
                        </a:solidFill>
                        <a:latin typeface="华文中宋" panose="02010600040101010101" pitchFamily="2" charset="-122"/>
                        <a:ea typeface="华文中宋" panose="02010600040101010101" pitchFamily="2" charset="-122"/>
                        <a:cs typeface="华文中宋" panose="02010600040101010101" pitchFamily="2" charset="-122"/>
                      </a:endParaRPr>
                    </a:p>
                  </a:txBody>
                  <a:tcPr/>
                </a:tc>
                <a:tc>
                  <a:txBody>
                    <a:bodyPr/>
                    <a:p>
                      <a:pPr>
                        <a:buNone/>
                      </a:pPr>
                      <a:r>
                        <a:rPr lang="zh-CN" altLang="en-US" sz="1800">
                          <a:solidFill>
                            <a:srgbClr val="000000"/>
                          </a:solidFill>
                          <a:latin typeface="华文中宋" panose="02010600040101010101" pitchFamily="2" charset="-122"/>
                          <a:ea typeface="华文中宋" panose="02010600040101010101" pitchFamily="2" charset="-122"/>
                        </a:rPr>
                        <a:t>突破了原有收入管理规定，建立了对实验技术人员的实质性激励机制。</a:t>
                      </a:r>
                      <a:endParaRPr lang="zh-CN" altLang="en-US" sz="1800">
                        <a:solidFill>
                          <a:srgbClr val="000000"/>
                        </a:solidFill>
                        <a:latin typeface="华文中宋" panose="02010600040101010101" pitchFamily="2" charset="-122"/>
                        <a:ea typeface="华文中宋" panose="02010600040101010101" pitchFamily="2" charset="-122"/>
                      </a:endParaRPr>
                    </a:p>
                  </a:txBody>
                  <a:tcPr/>
                </a:tc>
              </a:tr>
              <a:tr h="381000">
                <a:tc>
                  <a:txBody>
                    <a:bodyPr/>
                    <a:p>
                      <a:pPr>
                        <a:buNone/>
                      </a:pPr>
                      <a:r>
                        <a:rPr lang="zh-CN" altLang="en-US" sz="160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信息报送：仪器信息报送提前至每年3月31日前</a:t>
                      </a:r>
                      <a:endParaRPr lang="zh-CN" altLang="en-US" sz="1600">
                        <a:solidFill>
                          <a:srgbClr val="000000"/>
                        </a:solidFill>
                        <a:latin typeface="华文中宋" panose="02010600040101010101" pitchFamily="2" charset="-122"/>
                        <a:ea typeface="华文中宋" panose="02010600040101010101" pitchFamily="2" charset="-122"/>
                        <a:cs typeface="华文中宋" panose="02010600040101010101" pitchFamily="2" charset="-122"/>
                      </a:endParaRPr>
                    </a:p>
                  </a:txBody>
                  <a:tcPr/>
                </a:tc>
                <a:tc>
                  <a:txBody>
                    <a:bodyPr/>
                    <a:p>
                      <a:pPr>
                        <a:buNone/>
                      </a:pPr>
                      <a:r>
                        <a:rPr lang="zh-CN" altLang="en-US" sz="1800">
                          <a:solidFill>
                            <a:srgbClr val="000000"/>
                          </a:solidFill>
                          <a:latin typeface="华文中宋" panose="02010600040101010101" pitchFamily="2" charset="-122"/>
                          <a:ea typeface="华文中宋" panose="02010600040101010101" pitchFamily="2" charset="-122"/>
                        </a:rPr>
                        <a:t>报送时间提前，对管理单位信息化管理和数据统计提出更高要求。</a:t>
                      </a:r>
                      <a:endParaRPr lang="zh-CN" altLang="en-US" sz="1800">
                        <a:solidFill>
                          <a:srgbClr val="000000"/>
                        </a:solidFill>
                        <a:latin typeface="华文中宋" panose="02010600040101010101" pitchFamily="2" charset="-122"/>
                        <a:ea typeface="华文中宋" panose="02010600040101010101" pitchFamily="2" charset="-122"/>
                      </a:endParaRPr>
                    </a:p>
                  </a:txBody>
                  <a:tcPr/>
                </a:tc>
              </a:tr>
              <a:tr h="381000">
                <a:tc>
                  <a:txBody>
                    <a:bodyPr/>
                    <a:p>
                      <a:pPr>
                        <a:buNone/>
                      </a:pPr>
                      <a:r>
                        <a:rPr lang="zh-CN" altLang="en-US" sz="1600">
                          <a:solidFill>
                            <a:srgbClr val="000000"/>
                          </a:solidFill>
                          <a:latin typeface="华文中宋" panose="02010600040101010101" pitchFamily="2" charset="-122"/>
                          <a:ea typeface="华文中宋" panose="02010600040101010101" pitchFamily="2" charset="-122"/>
                        </a:rPr>
                        <a:t>评价考核：评价考核中增加对物联网设备安装使用等指标的考核；将考核结果与事业单位绩效工资核定挂钩。</a:t>
                      </a:r>
                      <a:endParaRPr lang="zh-CN" altLang="en-US" sz="1600">
                        <a:solidFill>
                          <a:srgbClr val="000000"/>
                        </a:solidFill>
                        <a:latin typeface="华文中宋" panose="02010600040101010101" pitchFamily="2" charset="-122"/>
                        <a:ea typeface="华文中宋" panose="02010600040101010101" pitchFamily="2" charset="-122"/>
                      </a:endParaRPr>
                    </a:p>
                  </a:txBody>
                  <a:tcPr/>
                </a:tc>
                <a:tc>
                  <a:txBody>
                    <a:bodyPr/>
                    <a:p>
                      <a:pPr>
                        <a:buNone/>
                      </a:pPr>
                      <a:r>
                        <a:rPr lang="zh-CN" altLang="en-US" sz="1800">
                          <a:solidFill>
                            <a:srgbClr val="000000"/>
                          </a:solidFill>
                          <a:latin typeface="华文中宋" panose="02010600040101010101" pitchFamily="2" charset="-122"/>
                          <a:ea typeface="华文中宋" panose="02010600040101010101" pitchFamily="2" charset="-122"/>
                        </a:rPr>
                        <a:t>考核指标更具体，结果应用范围扩大，首次与绩效工资总量核定直接关联。</a:t>
                      </a:r>
                      <a:endParaRPr lang="zh-CN" altLang="en-US" sz="1800">
                        <a:solidFill>
                          <a:srgbClr val="000000"/>
                        </a:solidFill>
                        <a:latin typeface="华文中宋" panose="02010600040101010101" pitchFamily="2" charset="-122"/>
                        <a:ea typeface="华文中宋" panose="02010600040101010101" pitchFamily="2" charset="-122"/>
                      </a:endParaRPr>
                    </a:p>
                  </a:txBody>
                  <a:tcPr/>
                </a:tc>
              </a:tr>
              <a:tr h="381000">
                <a:tc>
                  <a:txBody>
                    <a:bodyPr/>
                    <a:p>
                      <a:pPr>
                        <a:buNone/>
                      </a:pPr>
                      <a:r>
                        <a:rPr lang="zh-CN" altLang="en-US" sz="160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双向补助：</a:t>
                      </a:r>
                      <a:endParaRPr lang="zh-CN" altLang="en-US" sz="1600">
                        <a:solidFill>
                          <a:srgbClr val="000000"/>
                        </a:solidFill>
                        <a:latin typeface="华文中宋" panose="02010600040101010101" pitchFamily="2" charset="-122"/>
                        <a:ea typeface="华文中宋" panose="02010600040101010101" pitchFamily="2" charset="-122"/>
                        <a:cs typeface="华文中宋" panose="02010600040101010101" pitchFamily="2" charset="-122"/>
                      </a:endParaRPr>
                    </a:p>
                    <a:p>
                      <a:pPr>
                        <a:buNone/>
                      </a:pPr>
                      <a:r>
                        <a:rPr lang="zh-CN" altLang="en-US" sz="160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1. 管理单位：按向非关联企业、大学生创业团队（个人）服务收入的比例补助，比例最高提至20%，单台套最高5万元/年，单家最高200万元（省实验室等单独计算）。</a:t>
                      </a:r>
                      <a:endParaRPr lang="zh-CN" altLang="en-US" sz="1600">
                        <a:solidFill>
                          <a:srgbClr val="000000"/>
                        </a:solidFill>
                        <a:latin typeface="华文中宋" panose="02010600040101010101" pitchFamily="2" charset="-122"/>
                        <a:ea typeface="华文中宋" panose="02010600040101010101" pitchFamily="2" charset="-122"/>
                        <a:cs typeface="华文中宋" panose="02010600040101010101" pitchFamily="2" charset="-122"/>
                      </a:endParaRPr>
                    </a:p>
                    <a:p>
                      <a:pPr>
                        <a:buNone/>
                      </a:pPr>
                      <a:r>
                        <a:rPr lang="zh-CN" altLang="en-US" sz="160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2. 用户补助：按检验检测费用补助，一般企业补助50%，大学生初创企业、大学生创业团队（个人）补助85%，最高上限10万元/年。</a:t>
                      </a:r>
                      <a:endParaRPr lang="zh-CN" altLang="en-US" sz="1600">
                        <a:solidFill>
                          <a:srgbClr val="000000"/>
                        </a:solidFill>
                        <a:latin typeface="华文中宋" panose="02010600040101010101" pitchFamily="2" charset="-122"/>
                        <a:ea typeface="华文中宋" panose="02010600040101010101" pitchFamily="2" charset="-122"/>
                        <a:cs typeface="华文中宋" panose="02010600040101010101" pitchFamily="2" charset="-122"/>
                      </a:endParaRPr>
                    </a:p>
                    <a:p>
                      <a:pPr>
                        <a:buNone/>
                      </a:pPr>
                      <a:r>
                        <a:rPr lang="zh-CN" altLang="en-US" sz="160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3.资金用途：明确管理单位补助资金可用于运行维护、计量校准、升级改造、日常管理和人员激励。</a:t>
                      </a:r>
                      <a:endParaRPr lang="zh-CN" altLang="en-US" sz="1600">
                        <a:solidFill>
                          <a:srgbClr val="000000"/>
                        </a:solidFill>
                        <a:latin typeface="华文中宋" panose="02010600040101010101" pitchFamily="2" charset="-122"/>
                        <a:ea typeface="华文中宋" panose="02010600040101010101" pitchFamily="2" charset="-122"/>
                        <a:cs typeface="华文中宋" panose="02010600040101010101" pitchFamily="2" charset="-122"/>
                      </a:endParaRPr>
                    </a:p>
                  </a:txBody>
                  <a:tcPr/>
                </a:tc>
                <a:tc>
                  <a:txBody>
                    <a:bodyPr/>
                    <a:p>
                      <a:pPr>
                        <a:buNone/>
                      </a:pPr>
                      <a:r>
                        <a:rPr lang="zh-CN" altLang="en-US" sz="1800">
                          <a:solidFill>
                            <a:srgbClr val="000000"/>
                          </a:solidFill>
                          <a:latin typeface="华文中宋" panose="02010600040101010101" pitchFamily="2" charset="-122"/>
                          <a:ea typeface="华文中宋" panose="02010600040101010101" pitchFamily="2" charset="-122"/>
                        </a:rPr>
                        <a:t>资金使用方向更清晰，明确可用于人员激励，增强了政策落地性。</a:t>
                      </a:r>
                      <a:endParaRPr lang="zh-CN" altLang="en-US" sz="1800">
                        <a:solidFill>
                          <a:srgbClr val="000000"/>
                        </a:solidFill>
                        <a:latin typeface="华文中宋" panose="02010600040101010101" pitchFamily="2" charset="-122"/>
                        <a:ea typeface="华文中宋" panose="02010600040101010101" pitchFamily="2" charset="-122"/>
                      </a:endParaRPr>
                    </a:p>
                  </a:txBody>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pic>
        <p:nvPicPr>
          <p:cNvPr id="3" name="图片 2"/>
          <p:cNvPicPr>
            <a:picLocks noChangeAspect="1"/>
          </p:cNvPicPr>
          <p:nvPr/>
        </p:nvPicPr>
        <p:blipFill>
          <a:blip r:embed="rId2"/>
          <a:stretch>
            <a:fillRect/>
          </a:stretch>
        </p:blipFill>
        <p:spPr>
          <a:xfrm>
            <a:off x="4538345" y="0"/>
            <a:ext cx="9178925" cy="2155190"/>
          </a:xfrm>
          <a:prstGeom prst="rect">
            <a:avLst/>
          </a:prstGeom>
        </p:spPr>
      </p:pic>
      <p:sp>
        <p:nvSpPr>
          <p:cNvPr id="4" name="文本框 3"/>
          <p:cNvSpPr txBox="1"/>
          <p:nvPr/>
        </p:nvSpPr>
        <p:spPr>
          <a:xfrm>
            <a:off x="234315" y="1338580"/>
            <a:ext cx="4025900" cy="891540"/>
          </a:xfrm>
          <a:prstGeom prst="rect">
            <a:avLst/>
          </a:prstGeom>
          <a:noFill/>
        </p:spPr>
        <p:txBody>
          <a:bodyPr wrap="square" rtlCol="0" anchor="t">
            <a:spAutoFit/>
          </a:bodyPr>
          <a:p>
            <a:r>
              <a:rPr lang="zh-CN" altLang="en-US" sz="2800" b="1"/>
              <a:t>网址：</a:t>
            </a:r>
            <a:endParaRPr lang="en-US" altLang="zh-CN" sz="2800" b="1"/>
          </a:p>
          <a:p>
            <a:r>
              <a:rPr lang="en-US" altLang="zh-CN" sz="2400"/>
              <a:t>http://kxyq.kjt.hunan.gov.cn/</a:t>
            </a:r>
            <a:endParaRPr lang="zh-CN" altLang="en-US" sz="2400"/>
          </a:p>
        </p:txBody>
      </p:sp>
      <p:pic>
        <p:nvPicPr>
          <p:cNvPr id="5" name="图片 4"/>
          <p:cNvPicPr>
            <a:picLocks noChangeAspect="1"/>
          </p:cNvPicPr>
          <p:nvPr/>
        </p:nvPicPr>
        <p:blipFill>
          <a:blip r:embed="rId3"/>
          <a:stretch>
            <a:fillRect/>
          </a:stretch>
        </p:blipFill>
        <p:spPr>
          <a:xfrm>
            <a:off x="4538980" y="2155190"/>
            <a:ext cx="9178925" cy="5090795"/>
          </a:xfrm>
          <a:prstGeom prst="rect">
            <a:avLst/>
          </a:prstGeom>
        </p:spPr>
      </p:pic>
      <p:sp>
        <p:nvSpPr>
          <p:cNvPr id="6" name="矩形 5"/>
          <p:cNvSpPr/>
          <p:nvPr/>
        </p:nvSpPr>
        <p:spPr>
          <a:xfrm>
            <a:off x="4698365" y="2491105"/>
            <a:ext cx="6480810" cy="2592070"/>
          </a:xfrm>
          <a:prstGeom prst="rect">
            <a:avLst/>
          </a:prstGeom>
          <a:noFill/>
          <a:ln w="19050">
            <a:solidFill>
              <a:srgbClr val="C00000"/>
            </a:solidFill>
          </a:ln>
          <a:extLst>
            <a:ext uri="{909E8E84-426E-40DD-AFC4-6F175D3DCCD1}">
              <a14:hiddenFill xmlns:a14="http://schemas.microsoft.com/office/drawing/2010/main">
                <a:solidFill>
                  <a:srgbClr val="8EAADC"/>
                </a:solidFill>
              </a14:hiddenFill>
            </a:ext>
          </a:extLst>
        </p:spPr>
        <p:txBody>
          <a:bodyPr vert="horz" wrap="square" lIns="90000" tIns="46800" rIns="90000" bIns="46800" numCol="1" anchor="t" anchorCtr="0" compatLnSpc="1">
            <a:normAutofit/>
          </a:bodyPr>
          <a:p>
            <a:pPr>
              <a:lnSpc>
                <a:spcPct val="120000"/>
              </a:lnSpc>
            </a:pPr>
            <a:endParaRPr lang="id-ID" altLang="en-US">
              <a:latin typeface="Arial" panose="020B0604020202020204" pitchFamily="34" charset="0"/>
              <a:ea typeface="微软雅黑" panose="020B0503020204020204" charset="-122"/>
              <a:sym typeface="Arial" panose="020B0604020202020204" pitchFamily="34" charset="0"/>
            </a:endParaRPr>
          </a:p>
        </p:txBody>
      </p:sp>
      <p:sp>
        <p:nvSpPr>
          <p:cNvPr id="8" name="矩形 7"/>
          <p:cNvSpPr/>
          <p:nvPr/>
        </p:nvSpPr>
        <p:spPr>
          <a:xfrm>
            <a:off x="4554855" y="5514975"/>
            <a:ext cx="9048750" cy="1730375"/>
          </a:xfrm>
          <a:prstGeom prst="rect">
            <a:avLst/>
          </a:prstGeom>
          <a:noFill/>
          <a:ln w="19050">
            <a:solidFill>
              <a:srgbClr val="C00000"/>
            </a:solidFill>
          </a:ln>
          <a:extLst>
            <a:ext uri="{909E8E84-426E-40DD-AFC4-6F175D3DCCD1}">
              <a14:hiddenFill xmlns:a14="http://schemas.microsoft.com/office/drawing/2010/main">
                <a:solidFill>
                  <a:srgbClr val="8EAADC"/>
                </a:solidFill>
              </a14:hiddenFill>
            </a:ext>
          </a:extLst>
        </p:spPr>
        <p:txBody>
          <a:bodyPr vert="horz" wrap="square" lIns="90000" tIns="46800" rIns="90000" bIns="46800" numCol="1" anchor="t" anchorCtr="0" compatLnSpc="1">
            <a:normAutofit/>
          </a:bodyPr>
          <a:p>
            <a:pPr>
              <a:lnSpc>
                <a:spcPct val="120000"/>
              </a:lnSpc>
            </a:pPr>
            <a:endParaRPr lang="id-ID" altLang="en-US">
              <a:latin typeface="Arial" panose="020B0604020202020204" pitchFamily="34" charset="0"/>
              <a:ea typeface="微软雅黑" panose="020B0503020204020204" charset="-122"/>
              <a:sym typeface="Arial" panose="020B0604020202020204" pitchFamily="34" charset="0"/>
            </a:endParaRPr>
          </a:p>
        </p:txBody>
      </p:sp>
      <p:sp>
        <p:nvSpPr>
          <p:cNvPr id="20" name="矩形 19"/>
          <p:cNvSpPr/>
          <p:nvPr/>
        </p:nvSpPr>
        <p:spPr>
          <a:xfrm>
            <a:off x="10459085" y="513080"/>
            <a:ext cx="2844165" cy="975360"/>
          </a:xfrm>
          <a:prstGeom prst="rect">
            <a:avLst/>
          </a:prstGeom>
          <a:noFill/>
          <a:ln w="19050">
            <a:solidFill>
              <a:srgbClr val="C00000"/>
            </a:solidFill>
          </a:ln>
          <a:extLst>
            <a:ext uri="{909E8E84-426E-40DD-AFC4-6F175D3DCCD1}">
              <a14:hiddenFill xmlns:a14="http://schemas.microsoft.com/office/drawing/2010/main">
                <a:solidFill>
                  <a:srgbClr val="8EAADC"/>
                </a:solidFill>
              </a14:hiddenFill>
            </a:ext>
          </a:extLst>
        </p:spPr>
        <p:txBody>
          <a:bodyPr vert="horz" wrap="square" lIns="90000" tIns="46800" rIns="90000" bIns="46800" numCol="1" anchor="t" anchorCtr="0" compatLnSpc="1">
            <a:normAutofit/>
          </a:bodyPr>
          <a:p>
            <a:pPr>
              <a:lnSpc>
                <a:spcPct val="120000"/>
              </a:lnSpc>
            </a:pPr>
            <a:endParaRPr lang="id-ID" altLang="en-US">
              <a:latin typeface="Arial" panose="020B0604020202020204" pitchFamily="34" charset="0"/>
              <a:ea typeface="微软雅黑" panose="020B0503020204020204" charset="-122"/>
              <a:sym typeface="Arial" panose="020B0604020202020204" pitchFamily="34" charset="0"/>
            </a:endParaRPr>
          </a:p>
        </p:txBody>
      </p:sp>
      <p:sp>
        <p:nvSpPr>
          <p:cNvPr id="21" name="文本框 20"/>
          <p:cNvSpPr txBox="1"/>
          <p:nvPr/>
        </p:nvSpPr>
        <p:spPr>
          <a:xfrm>
            <a:off x="377825" y="2803525"/>
            <a:ext cx="3536315" cy="2999740"/>
          </a:xfrm>
          <a:prstGeom prst="rect">
            <a:avLst/>
          </a:prstGeom>
          <a:noFill/>
        </p:spPr>
        <p:txBody>
          <a:bodyPr wrap="square" rtlCol="0">
            <a:spAutoFit/>
          </a:bodyPr>
          <a:p>
            <a:r>
              <a:rPr lang="zh-CN" altLang="en-US" b="1">
                <a:latin typeface="华文中宋" panose="02010600040101010101" pitchFamily="2" charset="-122"/>
                <a:ea typeface="华文中宋" panose="02010600040101010101" pitchFamily="2" charset="-122"/>
                <a:cs typeface="华文中宋" panose="02010600040101010101" pitchFamily="2" charset="-122"/>
              </a:rPr>
              <a:t>网站功能：</a:t>
            </a:r>
            <a:endParaRPr lang="zh-CN" altLang="en-US" b="1">
              <a:latin typeface="华文中宋" panose="02010600040101010101" pitchFamily="2" charset="-122"/>
              <a:ea typeface="华文中宋" panose="02010600040101010101" pitchFamily="2" charset="-122"/>
              <a:cs typeface="华文中宋" panose="02010600040101010101" pitchFamily="2" charset="-122"/>
            </a:endParaRPr>
          </a:p>
          <a:p>
            <a:pPr marL="457200" indent="-457200">
              <a:buFont typeface="Wingdings" panose="05000000000000000000" charset="0"/>
              <a:buChar char="ü"/>
            </a:pPr>
            <a:r>
              <a:rPr lang="zh-CN" altLang="en-US">
                <a:latin typeface="华文中宋" panose="02010600040101010101" pitchFamily="2" charset="-122"/>
                <a:ea typeface="华文中宋" panose="02010600040101010101" pitchFamily="2" charset="-122"/>
                <a:cs typeface="华文中宋" panose="02010600040101010101" pitchFamily="2" charset="-122"/>
              </a:rPr>
              <a:t>专项工作填报</a:t>
            </a:r>
            <a:endParaRPr lang="zh-CN" altLang="en-US">
              <a:latin typeface="华文中宋" panose="02010600040101010101" pitchFamily="2" charset="-122"/>
              <a:ea typeface="华文中宋" panose="02010600040101010101" pitchFamily="2" charset="-122"/>
              <a:cs typeface="华文中宋" panose="02010600040101010101" pitchFamily="2" charset="-122"/>
            </a:endParaRPr>
          </a:p>
          <a:p>
            <a:pPr marL="457200" indent="-457200">
              <a:buFont typeface="Wingdings" panose="05000000000000000000" charset="0"/>
              <a:buChar char="ü"/>
            </a:pPr>
            <a:r>
              <a:rPr lang="zh-CN" altLang="en-US">
                <a:latin typeface="华文中宋" panose="02010600040101010101" pitchFamily="2" charset="-122"/>
                <a:ea typeface="华文中宋" panose="02010600040101010101" pitchFamily="2" charset="-122"/>
                <a:cs typeface="华文中宋" panose="02010600040101010101" pitchFamily="2" charset="-122"/>
              </a:rPr>
              <a:t>精准检索</a:t>
            </a:r>
            <a:endParaRPr lang="zh-CN" altLang="en-US">
              <a:latin typeface="华文中宋" panose="02010600040101010101" pitchFamily="2" charset="-122"/>
              <a:ea typeface="华文中宋" panose="02010600040101010101" pitchFamily="2" charset="-122"/>
              <a:cs typeface="华文中宋" panose="02010600040101010101" pitchFamily="2" charset="-122"/>
            </a:endParaRPr>
          </a:p>
          <a:p>
            <a:pPr marL="457200" indent="-457200">
              <a:buFont typeface="Wingdings" panose="05000000000000000000" charset="0"/>
              <a:buChar char="ü"/>
            </a:pPr>
            <a:r>
              <a:rPr lang="zh-CN" altLang="en-US">
                <a:latin typeface="华文中宋" panose="02010600040101010101" pitchFamily="2" charset="-122"/>
                <a:ea typeface="华文中宋" panose="02010600040101010101" pitchFamily="2" charset="-122"/>
                <a:cs typeface="华文中宋" panose="02010600040101010101" pitchFamily="2" charset="-122"/>
              </a:rPr>
              <a:t>特色仪器展示</a:t>
            </a:r>
            <a:endParaRPr lang="zh-CN" altLang="en-US">
              <a:latin typeface="华文中宋" panose="02010600040101010101" pitchFamily="2" charset="-122"/>
              <a:ea typeface="华文中宋" panose="02010600040101010101" pitchFamily="2" charset="-122"/>
              <a:cs typeface="华文中宋" panose="02010600040101010101" pitchFamily="2" charset="-122"/>
            </a:endParaRPr>
          </a:p>
          <a:p>
            <a:pPr marL="457200" indent="-457200">
              <a:buFont typeface="Wingdings" panose="05000000000000000000" charset="0"/>
              <a:buChar char="ü"/>
            </a:pPr>
            <a:r>
              <a:rPr lang="zh-CN" altLang="en-US">
                <a:latin typeface="华文中宋" panose="02010600040101010101" pitchFamily="2" charset="-122"/>
                <a:ea typeface="华文中宋" panose="02010600040101010101" pitchFamily="2" charset="-122"/>
                <a:cs typeface="华文中宋" panose="02010600040101010101" pitchFamily="2" charset="-122"/>
              </a:rPr>
              <a:t>分类检索（仪器类型、管理单位、检测机构</a:t>
            </a:r>
            <a:r>
              <a:rPr lang="en-US" altLang="zh-CN">
                <a:latin typeface="华文中宋" panose="02010600040101010101" pitchFamily="2" charset="-122"/>
                <a:ea typeface="华文中宋" panose="02010600040101010101" pitchFamily="2" charset="-122"/>
                <a:cs typeface="华文中宋" panose="02010600040101010101" pitchFamily="2" charset="-122"/>
              </a:rPr>
              <a:t>……</a:t>
            </a:r>
            <a:r>
              <a:rPr lang="zh-CN" altLang="en-US">
                <a:latin typeface="华文中宋" panose="02010600040101010101" pitchFamily="2" charset="-122"/>
                <a:ea typeface="华文中宋" panose="02010600040101010101" pitchFamily="2" charset="-122"/>
                <a:cs typeface="华文中宋" panose="02010600040101010101" pitchFamily="2" charset="-122"/>
              </a:rPr>
              <a:t>）</a:t>
            </a:r>
            <a:endParaRPr lang="zh-CN" altLang="en-US">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0" name="文本框 9"/>
          <p:cNvSpPr txBox="1"/>
          <p:nvPr/>
        </p:nvSpPr>
        <p:spPr>
          <a:xfrm>
            <a:off x="522090" y="284809"/>
            <a:ext cx="4320480" cy="646331"/>
          </a:xfrm>
          <a:prstGeom prst="rect">
            <a:avLst/>
          </a:prstGeom>
          <a:noFill/>
        </p:spPr>
        <p:txBody>
          <a:bodyPr wrap="square" rtlCol="0">
            <a:spAutoFit/>
          </a:bodyPr>
          <a:p>
            <a:r>
              <a:rPr lang="zh-CN" altLang="en-US" sz="3600" b="1" dirty="0">
                <a:solidFill>
                  <a:srgbClr val="005097"/>
                </a:solidFill>
                <a:latin typeface="华文彩云" panose="02010800040101010101" pitchFamily="2" charset="-122"/>
                <a:ea typeface="华文彩云" panose="02010800040101010101" pitchFamily="2" charset="-122"/>
              </a:rPr>
              <a:t>构建平台</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grpSp>
        <p:nvGrpSpPr>
          <p:cNvPr id="15" name="组合 14"/>
          <p:cNvGrpSpPr/>
          <p:nvPr/>
        </p:nvGrpSpPr>
        <p:grpSpPr>
          <a:xfrm>
            <a:off x="2442845" y="1482725"/>
            <a:ext cx="5423535" cy="5418455"/>
            <a:chOff x="822" y="1642"/>
            <a:chExt cx="8993" cy="9486"/>
          </a:xfrm>
        </p:grpSpPr>
        <p:pic>
          <p:nvPicPr>
            <p:cNvPr id="5" name="图片 4" descr="4f7c570116af2be0b9f111a733a48181"/>
            <p:cNvPicPr>
              <a:picLocks noChangeAspect="1"/>
            </p:cNvPicPr>
            <p:nvPr/>
          </p:nvPicPr>
          <p:blipFill>
            <a:blip r:embed="rId2"/>
            <a:stretch>
              <a:fillRect/>
            </a:stretch>
          </p:blipFill>
          <p:spPr>
            <a:xfrm>
              <a:off x="5401" y="1642"/>
              <a:ext cx="4415" cy="9487"/>
            </a:xfrm>
            <a:prstGeom prst="rect">
              <a:avLst/>
            </a:prstGeom>
          </p:spPr>
        </p:pic>
        <p:grpSp>
          <p:nvGrpSpPr>
            <p:cNvPr id="8" name="组合 7"/>
            <p:cNvGrpSpPr/>
            <p:nvPr/>
          </p:nvGrpSpPr>
          <p:grpSpPr>
            <a:xfrm>
              <a:off x="822" y="1868"/>
              <a:ext cx="4578" cy="9259"/>
              <a:chOff x="822" y="1868"/>
              <a:chExt cx="4578" cy="9259"/>
            </a:xfrm>
          </p:grpSpPr>
          <p:pic>
            <p:nvPicPr>
              <p:cNvPr id="4" name="图片 3" descr="8761398e7a2abc12e9c72343274c0ef2"/>
              <p:cNvPicPr>
                <a:picLocks noChangeAspect="1"/>
              </p:cNvPicPr>
              <p:nvPr/>
            </p:nvPicPr>
            <p:blipFill>
              <a:blip r:embed="rId3"/>
              <a:stretch>
                <a:fillRect/>
              </a:stretch>
            </p:blipFill>
            <p:spPr>
              <a:xfrm>
                <a:off x="822" y="3523"/>
                <a:ext cx="4579" cy="7605"/>
              </a:xfrm>
              <a:prstGeom prst="rect">
                <a:avLst/>
              </a:prstGeom>
            </p:spPr>
          </p:pic>
          <p:pic>
            <p:nvPicPr>
              <p:cNvPr id="7" name="图片 6" descr="2068caf2ee1e0d6bd54ce9b6257fb93b"/>
              <p:cNvPicPr>
                <a:picLocks noChangeAspect="1"/>
              </p:cNvPicPr>
              <p:nvPr/>
            </p:nvPicPr>
            <p:blipFill>
              <a:blip r:embed="rId4"/>
              <a:srcRect r="9893" b="12155"/>
              <a:stretch>
                <a:fillRect/>
              </a:stretch>
            </p:blipFill>
            <p:spPr>
              <a:xfrm>
                <a:off x="822" y="1868"/>
                <a:ext cx="4536" cy="1654"/>
              </a:xfrm>
              <a:prstGeom prst="rect">
                <a:avLst/>
              </a:prstGeom>
            </p:spPr>
          </p:pic>
        </p:grpSp>
      </p:grpSp>
      <p:sp>
        <p:nvSpPr>
          <p:cNvPr id="20" name="文本框 19"/>
          <p:cNvSpPr txBox="1"/>
          <p:nvPr/>
        </p:nvSpPr>
        <p:spPr>
          <a:xfrm>
            <a:off x="91440" y="285115"/>
            <a:ext cx="6339205" cy="645160"/>
          </a:xfrm>
          <a:prstGeom prst="rect">
            <a:avLst/>
          </a:prstGeom>
          <a:noFill/>
        </p:spPr>
        <p:txBody>
          <a:bodyPr wrap="square" rtlCol="0">
            <a:spAutoFit/>
          </a:bodyPr>
          <a:p>
            <a:r>
              <a:rPr lang="zh-CN" altLang="en-US" sz="3600" b="1" dirty="0">
                <a:solidFill>
                  <a:srgbClr val="005097"/>
                </a:solidFill>
                <a:latin typeface="华文彩云" panose="02010800040101010101" pitchFamily="2" charset="-122"/>
                <a:ea typeface="华文彩云" panose="02010800040101010101" pitchFamily="2" charset="-122"/>
              </a:rPr>
              <a:t>构建平台</a:t>
            </a:r>
            <a:r>
              <a:rPr lang="en-US" altLang="zh-CN" sz="3600" b="1" dirty="0">
                <a:solidFill>
                  <a:srgbClr val="005097"/>
                </a:solidFill>
                <a:latin typeface="华文彩云" panose="02010800040101010101" pitchFamily="2" charset="-122"/>
                <a:ea typeface="华文彩云" panose="02010800040101010101" pitchFamily="2" charset="-122"/>
              </a:rPr>
              <a:t>——</a:t>
            </a:r>
            <a:r>
              <a:rPr lang="zh-CN" altLang="en-US" sz="3600" b="1" dirty="0">
                <a:solidFill>
                  <a:srgbClr val="005097"/>
                </a:solidFill>
                <a:latin typeface="华文彩云" panose="02010800040101010101" pitchFamily="2" charset="-122"/>
                <a:ea typeface="华文彩云" panose="02010800040101010101" pitchFamily="2" charset="-122"/>
              </a:rPr>
              <a:t>深度对接湘易办</a:t>
            </a:r>
            <a:endParaRPr lang="en-US" altLang="zh-CN" sz="3600" b="1" dirty="0">
              <a:solidFill>
                <a:srgbClr val="005097"/>
              </a:solidFill>
              <a:latin typeface="华文彩云" panose="02010800040101010101" pitchFamily="2" charset="-122"/>
              <a:ea typeface="华文彩云" panose="02010800040101010101" pitchFamily="2" charset="-122"/>
            </a:endParaRPr>
          </a:p>
        </p:txBody>
      </p:sp>
      <p:sp>
        <p:nvSpPr>
          <p:cNvPr id="21" name="文本框 20"/>
          <p:cNvSpPr txBox="1"/>
          <p:nvPr/>
        </p:nvSpPr>
        <p:spPr>
          <a:xfrm>
            <a:off x="378460" y="1698625"/>
            <a:ext cx="1783080" cy="2871470"/>
          </a:xfrm>
          <a:prstGeom prst="rect">
            <a:avLst/>
          </a:prstGeom>
        </p:spPr>
        <p:txBody>
          <a:bodyPr>
            <a:noAutofit/>
          </a:bodyPr>
          <a:p>
            <a:pPr indent="0" algn="just" defTabSz="266700">
              <a:spcBef>
                <a:spcPct val="0"/>
              </a:spcBef>
              <a:spcAft>
                <a:spcPct val="0"/>
              </a:spcAft>
              <a:buFont typeface="Wingdings" panose="05000000000000000000" charset="0"/>
              <a:buNone/>
            </a:pPr>
            <a:r>
              <a:rPr lang="en-US" altLang="zh-CN" sz="2400" i="0">
                <a:latin typeface="华文中宋" panose="02010600040101010101" pitchFamily="2" charset="-122"/>
                <a:ea typeface="华文中宋" panose="02010600040101010101" pitchFamily="2" charset="-122"/>
                <a:cs typeface="华文中宋" panose="02010600040101010101" pitchFamily="2" charset="-122"/>
              </a:rPr>
              <a:t>    </a:t>
            </a:r>
            <a:r>
              <a:rPr lang="en-US" altLang="zh-CN" sz="3200" i="0">
                <a:latin typeface="华文中宋" panose="02010600040101010101" pitchFamily="2" charset="-122"/>
                <a:ea typeface="华文中宋" panose="02010600040101010101" pitchFamily="2" charset="-122"/>
                <a:cs typeface="华文中宋" panose="02010600040101010101" pitchFamily="2" charset="-122"/>
              </a:rPr>
              <a:t> </a:t>
            </a:r>
            <a:r>
              <a:rPr lang="zh-CN" altLang="en-US" sz="3200" i="0">
                <a:latin typeface="华文中宋" panose="02010600040101010101" pitchFamily="2" charset="-122"/>
                <a:ea typeface="华文中宋" panose="02010600040101010101" pitchFamily="2" charset="-122"/>
                <a:cs typeface="华文中宋" panose="02010600040101010101" pitchFamily="2" charset="-122"/>
              </a:rPr>
              <a:t>深入贯彻落实省委、省政府关于支持大学生创业“七个一”行动部署。</a:t>
            </a:r>
            <a:endParaRPr lang="zh-CN" altLang="en-US" sz="2400" i="0">
              <a:latin typeface="华文中宋" panose="02010600040101010101" pitchFamily="2" charset="-122"/>
              <a:ea typeface="华文中宋" panose="02010600040101010101" pitchFamily="2" charset="-122"/>
              <a:cs typeface="华文中宋" panose="02010600040101010101" pitchFamily="2" charset="-122"/>
            </a:endParaRPr>
          </a:p>
          <a:p>
            <a:pPr indent="0" algn="just" defTabSz="266700">
              <a:spcBef>
                <a:spcPct val="0"/>
              </a:spcBef>
              <a:spcAft>
                <a:spcPct val="0"/>
              </a:spcAft>
              <a:buFont typeface="Wingdings" panose="05000000000000000000" charset="0"/>
              <a:buNone/>
            </a:pPr>
            <a:endParaRPr lang="zh-CN" altLang="en-US" sz="2800" i="0">
              <a:latin typeface="华文中宋" panose="02010600040101010101" pitchFamily="2" charset="-122"/>
              <a:ea typeface="华文中宋" panose="02010600040101010101" pitchFamily="2" charset="-122"/>
              <a:cs typeface="华文中宋" panose="02010600040101010101" pitchFamily="2" charset="-122"/>
            </a:endParaRPr>
          </a:p>
        </p:txBody>
      </p:sp>
      <p:grpSp>
        <p:nvGrpSpPr>
          <p:cNvPr id="9" name="组合 8"/>
          <p:cNvGrpSpPr/>
          <p:nvPr/>
        </p:nvGrpSpPr>
        <p:grpSpPr>
          <a:xfrm>
            <a:off x="8010525" y="1482725"/>
            <a:ext cx="5242560" cy="5612130"/>
            <a:chOff x="9667" y="2336"/>
            <a:chExt cx="8256" cy="8618"/>
          </a:xfrm>
        </p:grpSpPr>
        <p:pic>
          <p:nvPicPr>
            <p:cNvPr id="2" name="图片 1" descr="微信图片_20260509103105_20045_17"/>
            <p:cNvPicPr>
              <a:picLocks noChangeAspect="1"/>
            </p:cNvPicPr>
            <p:nvPr/>
          </p:nvPicPr>
          <p:blipFill>
            <a:blip r:embed="rId5"/>
            <a:srcRect b="2412"/>
            <a:stretch>
              <a:fillRect/>
            </a:stretch>
          </p:blipFill>
          <p:spPr>
            <a:xfrm>
              <a:off x="9667" y="2336"/>
              <a:ext cx="4073" cy="8618"/>
            </a:xfrm>
            <a:prstGeom prst="rect">
              <a:avLst/>
            </a:prstGeom>
          </p:spPr>
        </p:pic>
        <p:pic>
          <p:nvPicPr>
            <p:cNvPr id="3" name="图片 2" descr="微信图片_20260509103109_20047_17"/>
            <p:cNvPicPr>
              <a:picLocks noChangeAspect="1"/>
            </p:cNvPicPr>
            <p:nvPr/>
          </p:nvPicPr>
          <p:blipFill>
            <a:blip r:embed="rId6"/>
            <a:srcRect b="2245"/>
            <a:stretch>
              <a:fillRect/>
            </a:stretch>
          </p:blipFill>
          <p:spPr>
            <a:xfrm>
              <a:off x="13749" y="2360"/>
              <a:ext cx="4175" cy="8594"/>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grpSp>
        <p:nvGrpSpPr>
          <p:cNvPr id="9" name="组合 8"/>
          <p:cNvGrpSpPr/>
          <p:nvPr/>
        </p:nvGrpSpPr>
        <p:grpSpPr>
          <a:xfrm>
            <a:off x="2250282" y="2799846"/>
            <a:ext cx="8280920" cy="1542123"/>
            <a:chOff x="971997" y="2179710"/>
            <a:chExt cx="10472562" cy="1983303"/>
          </a:xfrm>
        </p:grpSpPr>
        <p:grpSp>
          <p:nvGrpSpPr>
            <p:cNvPr id="10" name="组合 9"/>
            <p:cNvGrpSpPr/>
            <p:nvPr/>
          </p:nvGrpSpPr>
          <p:grpSpPr>
            <a:xfrm>
              <a:off x="3093581" y="2179710"/>
              <a:ext cx="8350978" cy="1983302"/>
              <a:chOff x="2320695" y="442438"/>
              <a:chExt cx="8350978" cy="784254"/>
            </a:xfrm>
          </p:grpSpPr>
          <p:sp>
            <p:nvSpPr>
              <p:cNvPr id="14" name="矩形 13"/>
              <p:cNvSpPr/>
              <p:nvPr/>
            </p:nvSpPr>
            <p:spPr>
              <a:xfrm flipH="1">
                <a:off x="2320695" y="442438"/>
                <a:ext cx="8350978" cy="784254"/>
              </a:xfrm>
              <a:prstGeom prst="rect">
                <a:avLst/>
              </a:prstGeom>
              <a:solidFill>
                <a:srgbClr val="9BBB59"/>
              </a:solidFill>
              <a:ln>
                <a:noFill/>
              </a:ln>
              <a:effectLst>
                <a:reflection blurRad="6350" stA="50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5" name="组合 14"/>
              <p:cNvGrpSpPr/>
              <p:nvPr/>
            </p:nvGrpSpPr>
            <p:grpSpPr>
              <a:xfrm>
                <a:off x="3183097" y="614306"/>
                <a:ext cx="7025973" cy="458887"/>
                <a:chOff x="4037747" y="569913"/>
                <a:chExt cx="7025973" cy="458887"/>
              </a:xfrm>
            </p:grpSpPr>
            <p:sp>
              <p:nvSpPr>
                <p:cNvPr id="16" name="矩形 15"/>
                <p:cNvSpPr/>
                <p:nvPr/>
              </p:nvSpPr>
              <p:spPr>
                <a:xfrm>
                  <a:off x="4695453" y="607373"/>
                  <a:ext cx="6368267" cy="421427"/>
                </a:xfrm>
                <a:prstGeom prst="rect">
                  <a:avLst/>
                </a:prstGeom>
                <a:noFill/>
                <a:ln w="9525">
                  <a:noFill/>
                  <a:miter/>
                </a:ln>
              </p:spPr>
              <p:txBody>
                <a:bodyPr wrap="square" lIns="91431" tIns="45716" rIns="91431" bIns="4571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dist" eaLnBrk="1" hangingPunct="1">
                    <a:buNone/>
                  </a:pPr>
                  <a:r>
                    <a:rPr lang="zh-CN" altLang="en-US" sz="4800" b="1" dirty="0">
                      <a:solidFill>
                        <a:schemeClr val="bg1"/>
                      </a:solidFill>
                      <a:latin typeface="华文行楷" panose="02010800040101010101" pitchFamily="2" charset="-122"/>
                      <a:ea typeface="华文行楷" panose="02010800040101010101" pitchFamily="2" charset="-122"/>
                      <a:sym typeface="Arial" panose="020B0604020202020204" pitchFamily="34" charset="0"/>
                    </a:rPr>
                    <a:t>评价</a:t>
                  </a:r>
                  <a:r>
                    <a:rPr lang="zh-CN" altLang="en-US" sz="4800" b="1" dirty="0">
                      <a:solidFill>
                        <a:schemeClr val="bg1"/>
                      </a:solidFill>
                      <a:latin typeface="华文行楷" panose="02010800040101010101" pitchFamily="2" charset="-122"/>
                      <a:ea typeface="华文行楷" panose="02010800040101010101" pitchFamily="2" charset="-122"/>
                      <a:sym typeface="Arial" panose="020B0604020202020204" pitchFamily="34" charset="0"/>
                    </a:rPr>
                    <a:t>考核政策</a:t>
                  </a:r>
                  <a:endParaRPr lang="zh-CN" altLang="en-US" sz="4800" b="1" dirty="0">
                    <a:solidFill>
                      <a:schemeClr val="bg1"/>
                    </a:solidFill>
                    <a:latin typeface="华文行楷" panose="02010800040101010101" pitchFamily="2" charset="-122"/>
                    <a:ea typeface="华文行楷" panose="02010800040101010101" pitchFamily="2" charset="-122"/>
                    <a:sym typeface="Arial" panose="020B0604020202020204" pitchFamily="34" charset="0"/>
                  </a:endParaRPr>
                </a:p>
              </p:txBody>
            </p:sp>
            <p:grpSp>
              <p:nvGrpSpPr>
                <p:cNvPr id="17" name="组合 16"/>
                <p:cNvGrpSpPr/>
                <p:nvPr/>
              </p:nvGrpSpPr>
              <p:grpSpPr>
                <a:xfrm>
                  <a:off x="4037747" y="569913"/>
                  <a:ext cx="263526" cy="395288"/>
                  <a:chOff x="-815800" y="0"/>
                  <a:chExt cx="213757" cy="427512"/>
                </a:xfrm>
              </p:grpSpPr>
              <p:sp>
                <p:nvSpPr>
                  <p:cNvPr id="18" name="直接连接符 17"/>
                  <p:cNvSpPr/>
                  <p:nvPr/>
                </p:nvSpPr>
                <p:spPr>
                  <a:xfrm>
                    <a:off x="-815800" y="0"/>
                    <a:ext cx="213756" cy="213756"/>
                  </a:xfrm>
                  <a:prstGeom prst="line">
                    <a:avLst/>
                  </a:prstGeom>
                  <a:ln w="19050" cap="flat" cmpd="sng">
                    <a:solidFill>
                      <a:schemeClr val="bg1"/>
                    </a:solidFill>
                    <a:prstDash val="solid"/>
                    <a:miter/>
                    <a:headEnd type="oval" w="med" len="med"/>
                    <a:tailEnd type="oval" w="lg" len="lg"/>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直接连接符 18"/>
                  <p:cNvSpPr/>
                  <p:nvPr/>
                </p:nvSpPr>
                <p:spPr>
                  <a:xfrm flipH="1">
                    <a:off x="-815799" y="213756"/>
                    <a:ext cx="213756" cy="213756"/>
                  </a:xfrm>
                  <a:prstGeom prst="line">
                    <a:avLst/>
                  </a:prstGeom>
                  <a:ln w="19050" cap="flat" cmpd="sng">
                    <a:solidFill>
                      <a:schemeClr val="bg1"/>
                    </a:solidFill>
                    <a:prstDash val="solid"/>
                    <a:miter/>
                    <a:headEnd type="oval" w="med" len="med"/>
                    <a:tailEnd type="oval" w="lg" len="lg"/>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nvGrpSpPr>
            <p:cNvPr id="11" name="组合 10"/>
            <p:cNvGrpSpPr/>
            <p:nvPr/>
          </p:nvGrpSpPr>
          <p:grpSpPr>
            <a:xfrm>
              <a:off x="971997" y="2179710"/>
              <a:ext cx="2121586" cy="1983303"/>
              <a:chOff x="2215144" y="1032180"/>
              <a:chExt cx="1120898" cy="824468"/>
            </a:xfrm>
          </p:grpSpPr>
          <p:sp>
            <p:nvSpPr>
              <p:cNvPr id="12" name="平行四边形 11"/>
              <p:cNvSpPr/>
              <p:nvPr/>
            </p:nvSpPr>
            <p:spPr>
              <a:xfrm>
                <a:off x="2215144" y="1032180"/>
                <a:ext cx="1120898" cy="824468"/>
              </a:xfrm>
              <a:prstGeom prst="parallelogram">
                <a:avLst>
                  <a:gd name="adj" fmla="val 0"/>
                </a:avLst>
              </a:prstGeom>
              <a:solidFill>
                <a:srgbClr val="0081C5"/>
              </a:solidFill>
              <a:ln>
                <a:noFill/>
              </a:ln>
              <a:effectLst>
                <a:reflection blurRad="6350" stA="50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latin typeface="Impact" panose="020B0806030902050204" pitchFamily="34" charset="0"/>
                </a:endParaRPr>
              </a:p>
            </p:txBody>
          </p:sp>
          <p:sp>
            <p:nvSpPr>
              <p:cNvPr id="13" name="文本框 9"/>
              <p:cNvSpPr txBox="1"/>
              <p:nvPr/>
            </p:nvSpPr>
            <p:spPr>
              <a:xfrm>
                <a:off x="2245058" y="1132769"/>
                <a:ext cx="1066799" cy="5917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6600" b="1" dirty="0">
                    <a:solidFill>
                      <a:schemeClr val="bg1"/>
                    </a:solidFill>
                    <a:latin typeface="华文行楷" panose="02010800040101010101" pitchFamily="2" charset="-122"/>
                    <a:ea typeface="华文行楷" panose="02010800040101010101" pitchFamily="2" charset="-122"/>
                  </a:rPr>
                  <a:t>贰</a:t>
                </a:r>
                <a:endParaRPr lang="zh-CN" altLang="en-US" sz="6600" b="1" dirty="0">
                  <a:solidFill>
                    <a:schemeClr val="bg1"/>
                  </a:solidFill>
                  <a:latin typeface="华文行楷" panose="02010800040101010101" pitchFamily="2" charset="-122"/>
                  <a:ea typeface="华文行楷" panose="02010800040101010101" pitchFamily="2" charset="-122"/>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7171580"/>
            <a:ext cx="13771562" cy="720080"/>
            <a:chOff x="0" y="7171580"/>
            <a:chExt cx="13771562" cy="720080"/>
          </a:xfrm>
        </p:grpSpPr>
        <p:pic>
          <p:nvPicPr>
            <p:cNvPr id="24" name="图片 23"/>
            <p:cNvPicPr/>
            <p:nvPr/>
          </p:nvPicPr>
          <p:blipFill>
            <a:blip r:embed="rId1"/>
            <a:stretch>
              <a:fillRect/>
            </a:stretch>
          </p:blipFill>
          <p:spPr>
            <a:xfrm flipV="1">
              <a:off x="0" y="7171580"/>
              <a:ext cx="13771562" cy="720080"/>
            </a:xfrm>
            <a:prstGeom prst="rect">
              <a:avLst/>
            </a:prstGeom>
          </p:spPr>
        </p:pic>
        <p:pic>
          <p:nvPicPr>
            <p:cNvPr id="25"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8000" y="7362000"/>
              <a:ext cx="2400179" cy="286319"/>
            </a:xfrm>
            <a:prstGeom prst="rect">
              <a:avLst/>
            </a:prstGeom>
          </p:spPr>
        </p:pic>
      </p:grpSp>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sp>
        <p:nvSpPr>
          <p:cNvPr id="100" name="文本框 99"/>
          <p:cNvSpPr txBox="1"/>
          <p:nvPr/>
        </p:nvSpPr>
        <p:spPr>
          <a:xfrm>
            <a:off x="810260" y="835025"/>
            <a:ext cx="5626100" cy="5704840"/>
          </a:xfrm>
          <a:prstGeom prst="rect">
            <a:avLst/>
          </a:prstGeom>
          <a:noFill/>
          <a:ln w="9525">
            <a:noFill/>
          </a:ln>
        </p:spPr>
        <p:txBody>
          <a:bodyPr>
            <a:noAutofit/>
          </a:bodyPr>
          <a:p>
            <a:pPr indent="266700" algn="ctr"/>
            <a:endParaRPr lang="zh-CN" sz="1800" b="1">
              <a:solidFill>
                <a:srgbClr val="000000"/>
              </a:solidFill>
              <a:latin typeface="Times New Roman" panose="02020603050405020304" charset="0"/>
              <a:ea typeface="仿宋_GB2312" panose="02010609030101010101" pitchFamily="49" charset="-122"/>
            </a:endParaRPr>
          </a:p>
          <a:p>
            <a:pPr indent="266700">
              <a:lnSpc>
                <a:spcPct val="100000"/>
              </a:lnSpc>
              <a:spcBef>
                <a:spcPts val="200"/>
              </a:spcBef>
              <a:spcAft>
                <a:spcPts val="0"/>
              </a:spcAft>
            </a:pPr>
            <a:endParaRPr lang="zh-CN" altLang="en-US" sz="2000" b="0">
              <a:solidFill>
                <a:srgbClr val="000000"/>
              </a:solidFill>
              <a:latin typeface="仿宋" panose="02010609060101010101" pitchFamily="49" charset="-122"/>
              <a:ea typeface="仿宋" panose="02010609060101010101" pitchFamily="49" charset="-122"/>
              <a:cs typeface="仿宋" panose="02010609060101010101" pitchFamily="49" charset="-122"/>
            </a:endParaRPr>
          </a:p>
        </p:txBody>
      </p:sp>
      <p:sp>
        <p:nvSpPr>
          <p:cNvPr id="4" name="文本框 3"/>
          <p:cNvSpPr txBox="1"/>
          <p:nvPr/>
        </p:nvSpPr>
        <p:spPr>
          <a:xfrm>
            <a:off x="7002780" y="1031240"/>
            <a:ext cx="635000" cy="6044565"/>
          </a:xfrm>
          <a:prstGeom prst="rect">
            <a:avLst/>
          </a:prstGeom>
          <a:noFill/>
        </p:spPr>
        <p:txBody>
          <a:bodyPr vert="eaVert" wrap="square" rtlCol="0">
            <a:noAutofit/>
          </a:bodyPr>
          <a:p>
            <a:r>
              <a:rPr lang="zh-CN" sz="2200" b="1">
                <a:solidFill>
                  <a:srgbClr val="C00000"/>
                </a:solidFill>
                <a:latin typeface="Times New Roman" panose="02020603050405020304" charset="0"/>
                <a:ea typeface="宋体" panose="02010600030101010101" pitchFamily="2" charset="-122"/>
                <a:sym typeface="+mn-ea"/>
              </a:rPr>
              <a:t>明确工作原则、考核目的、考核指标、考核结果</a:t>
            </a:r>
            <a:endParaRPr lang="zh-CN" altLang="en-US" sz="2200" b="1">
              <a:solidFill>
                <a:srgbClr val="000000"/>
              </a:solidFill>
              <a:latin typeface="Times New Roman" panose="02020603050405020304" charset="0"/>
              <a:ea typeface="宋体" panose="02010600030101010101" pitchFamily="2" charset="-122"/>
            </a:endParaRPr>
          </a:p>
          <a:p>
            <a:endParaRPr lang="zh-CN" altLang="en-US" sz="2200" b="1"/>
          </a:p>
        </p:txBody>
      </p:sp>
      <p:sp>
        <p:nvSpPr>
          <p:cNvPr id="6" name="左箭头 5"/>
          <p:cNvSpPr/>
          <p:nvPr/>
        </p:nvSpPr>
        <p:spPr>
          <a:xfrm>
            <a:off x="6354445" y="3642995"/>
            <a:ext cx="431800" cy="719455"/>
          </a:xfrm>
          <a:prstGeom prst="leftArrow">
            <a:avLst/>
          </a:prstGeom>
          <a:solidFill>
            <a:schemeClr val="accent2"/>
          </a:solidFill>
          <a:ln>
            <a:noFill/>
          </a:ln>
        </p:spPr>
        <p:txBody>
          <a:bodyPr vert="horz" wrap="square" lIns="90000" tIns="46800" rIns="90000" bIns="46800" numCol="1" anchor="t" anchorCtr="0" compatLnSpc="1">
            <a:normAutofit fontScale="50000"/>
          </a:bodyPr>
          <a:p>
            <a:pPr>
              <a:lnSpc>
                <a:spcPct val="120000"/>
              </a:lnSpc>
            </a:pPr>
            <a:endParaRPr lang="id-ID" altLang="en-US">
              <a:latin typeface="Arial" panose="020B0604020202020204" pitchFamily="34" charset="0"/>
              <a:ea typeface="微软雅黑" panose="020B0503020204020204" charset="-122"/>
              <a:sym typeface="Arial" panose="020B0604020202020204" pitchFamily="34" charset="0"/>
            </a:endParaRPr>
          </a:p>
        </p:txBody>
      </p:sp>
      <p:sp>
        <p:nvSpPr>
          <p:cNvPr id="10" name="文本框 9"/>
          <p:cNvSpPr txBox="1"/>
          <p:nvPr>
            <p:custDataLst>
              <p:tags r:id="rId3"/>
            </p:custDataLst>
          </p:nvPr>
        </p:nvSpPr>
        <p:spPr>
          <a:xfrm>
            <a:off x="350290" y="266636"/>
            <a:ext cx="2592288" cy="646331"/>
          </a:xfrm>
          <a:prstGeom prst="rect">
            <a:avLst/>
          </a:prstGeom>
          <a:noFill/>
        </p:spPr>
        <p:txBody>
          <a:bodyPr wrap="square" rtlCol="0">
            <a:spAutoFit/>
          </a:bodyPr>
          <a:p>
            <a:r>
              <a:rPr lang="zh-CN" altLang="en-US" sz="3600" b="1" dirty="0">
                <a:solidFill>
                  <a:srgbClr val="005097"/>
                </a:solidFill>
                <a:latin typeface="华文彩云" panose="02010800040101010101" pitchFamily="2" charset="-122"/>
                <a:ea typeface="华文彩云" panose="02010800040101010101" pitchFamily="2" charset="-122"/>
              </a:rPr>
              <a:t>评价考核</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pic>
        <p:nvPicPr>
          <p:cNvPr id="3" name="图片 2"/>
          <p:cNvPicPr>
            <a:picLocks noChangeAspect="1"/>
          </p:cNvPicPr>
          <p:nvPr/>
        </p:nvPicPr>
        <p:blipFill>
          <a:blip r:embed="rId4"/>
          <a:stretch>
            <a:fillRect/>
          </a:stretch>
        </p:blipFill>
        <p:spPr>
          <a:xfrm>
            <a:off x="7938770" y="835025"/>
            <a:ext cx="4552950" cy="6200775"/>
          </a:xfrm>
          <a:prstGeom prst="rect">
            <a:avLst/>
          </a:prstGeom>
          <a:ln>
            <a:solidFill>
              <a:srgbClr val="002060"/>
            </a:solidFill>
          </a:ln>
        </p:spPr>
      </p:pic>
      <p:sp>
        <p:nvSpPr>
          <p:cNvPr id="8" name="文本框 7"/>
          <p:cNvSpPr txBox="1"/>
          <p:nvPr/>
        </p:nvSpPr>
        <p:spPr>
          <a:xfrm>
            <a:off x="666115" y="1195070"/>
            <a:ext cx="5626100" cy="5704840"/>
          </a:xfrm>
          <a:prstGeom prst="rect">
            <a:avLst/>
          </a:prstGeom>
          <a:noFill/>
          <a:ln w="9525">
            <a:noFill/>
          </a:ln>
        </p:spPr>
        <p:txBody>
          <a:bodyPr>
            <a:noAutofit/>
          </a:bodyPr>
          <a:p>
            <a:pPr indent="266700"/>
            <a:endParaRPr lang="zh-CN" sz="2000" b="1">
              <a:solidFill>
                <a:srgbClr val="000000"/>
              </a:solidFill>
              <a:latin typeface="Times New Roman" panose="02020603050405020304" charset="0"/>
              <a:ea typeface="仿宋_GB2312" panose="02010609030101010101" pitchFamily="49" charset="-122"/>
            </a:endParaRPr>
          </a:p>
          <a:p>
            <a:pPr indent="266700">
              <a:lnSpc>
                <a:spcPct val="100000"/>
              </a:lnSpc>
              <a:spcBef>
                <a:spcPts val="200"/>
              </a:spcBef>
              <a:spcAft>
                <a:spcPts val="0"/>
              </a:spcAft>
            </a:pPr>
            <a:r>
              <a:rPr lang="en-US" altLang="zh-CN" sz="2000" b="1">
                <a:solidFill>
                  <a:srgbClr val="000000"/>
                </a:solidFill>
                <a:latin typeface="仿宋" panose="02010609060101010101" pitchFamily="49" charset="-122"/>
                <a:ea typeface="仿宋" panose="02010609060101010101" pitchFamily="49" charset="-122"/>
                <a:cs typeface="仿宋" panose="02010609060101010101" pitchFamily="49" charset="-122"/>
              </a:rPr>
              <a:t>  </a:t>
            </a:r>
            <a:r>
              <a:rPr lang="zh-CN" sz="2000" b="1">
                <a:solidFill>
                  <a:srgbClr val="000000"/>
                </a:solidFill>
                <a:latin typeface="仿宋" panose="02010609060101010101" pitchFamily="49" charset="-122"/>
                <a:ea typeface="仿宋" panose="02010609060101010101" pitchFamily="49" charset="-122"/>
                <a:cs typeface="仿宋" panose="02010609060101010101" pitchFamily="49" charset="-122"/>
              </a:rPr>
              <a:t>第十九条</a:t>
            </a:r>
            <a:r>
              <a:rPr lang="en-US" sz="2000" b="1">
                <a:solidFill>
                  <a:srgbClr val="000000"/>
                </a:solidFill>
                <a:latin typeface="仿宋" panose="02010609060101010101" pitchFamily="49" charset="-122"/>
                <a:ea typeface="仿宋" panose="02010609060101010101" pitchFamily="49" charset="-122"/>
                <a:cs typeface="仿宋" panose="02010609060101010101" pitchFamily="49" charset="-122"/>
              </a:rPr>
              <a:t>  </a:t>
            </a:r>
            <a:r>
              <a:rPr lang="zh-CN" sz="2000" b="0">
                <a:solidFill>
                  <a:srgbClr val="000000"/>
                </a:solidFill>
                <a:latin typeface="仿宋" panose="02010609060101010101" pitchFamily="49" charset="-122"/>
                <a:ea typeface="仿宋" panose="02010609060101010101" pitchFamily="49" charset="-122"/>
                <a:cs typeface="仿宋" panose="02010609060101010101" pitchFamily="49" charset="-122"/>
              </a:rPr>
              <a:t>省科技厅会同省财政厅等部门按照</a:t>
            </a:r>
            <a:r>
              <a:rPr lang="zh-CN" sz="2000" b="1">
                <a:solidFill>
                  <a:srgbClr val="C00000"/>
                </a:solidFill>
                <a:latin typeface="仿宋" panose="02010609060101010101" pitchFamily="49" charset="-122"/>
                <a:ea typeface="仿宋" panose="02010609060101010101" pitchFamily="49" charset="-122"/>
                <a:cs typeface="仿宋" panose="02010609060101010101" pitchFamily="49" charset="-122"/>
              </a:rPr>
              <a:t>分类考核、分步实施</a:t>
            </a:r>
            <a:r>
              <a:rPr lang="zh-CN" sz="2000" b="0">
                <a:solidFill>
                  <a:srgbClr val="000000"/>
                </a:solidFill>
                <a:latin typeface="仿宋" panose="02010609060101010101" pitchFamily="49" charset="-122"/>
                <a:ea typeface="仿宋" panose="02010609060101010101" pitchFamily="49" charset="-122"/>
                <a:cs typeface="仿宋" panose="02010609060101010101" pitchFamily="49" charset="-122"/>
              </a:rPr>
              <a:t>的原则，组织开展科研设施和仪器开放共享评价考核工作。</a:t>
            </a:r>
            <a:endParaRPr lang="zh-CN" sz="2000" b="1">
              <a:solidFill>
                <a:srgbClr val="000000"/>
              </a:solidFill>
              <a:latin typeface="仿宋" panose="02010609060101010101" pitchFamily="49" charset="-122"/>
              <a:ea typeface="仿宋" panose="02010609060101010101" pitchFamily="49" charset="-122"/>
              <a:cs typeface="仿宋" panose="02010609060101010101" pitchFamily="49" charset="-122"/>
            </a:endParaRPr>
          </a:p>
          <a:p>
            <a:pPr indent="266700">
              <a:lnSpc>
                <a:spcPct val="100000"/>
              </a:lnSpc>
              <a:spcBef>
                <a:spcPts val="200"/>
              </a:spcBef>
              <a:spcAft>
                <a:spcPts val="0"/>
              </a:spcAft>
            </a:pPr>
            <a:r>
              <a:rPr lang="en-US" altLang="zh-CN" sz="2000" b="1">
                <a:solidFill>
                  <a:srgbClr val="000000"/>
                </a:solidFill>
                <a:latin typeface="仿宋" panose="02010609060101010101" pitchFamily="49" charset="-122"/>
                <a:ea typeface="仿宋" panose="02010609060101010101" pitchFamily="49" charset="-122"/>
                <a:cs typeface="仿宋" panose="02010609060101010101" pitchFamily="49" charset="-122"/>
              </a:rPr>
              <a:t>  </a:t>
            </a:r>
            <a:r>
              <a:rPr lang="zh-CN" sz="2000" b="1">
                <a:solidFill>
                  <a:srgbClr val="000000"/>
                </a:solidFill>
                <a:latin typeface="仿宋" panose="02010609060101010101" pitchFamily="49" charset="-122"/>
                <a:ea typeface="仿宋" panose="02010609060101010101" pitchFamily="49" charset="-122"/>
                <a:cs typeface="仿宋" panose="02010609060101010101" pitchFamily="49" charset="-122"/>
              </a:rPr>
              <a:t>第二十条</a:t>
            </a:r>
            <a:r>
              <a:rPr lang="en-US" sz="2000" b="1">
                <a:solidFill>
                  <a:srgbClr val="000000"/>
                </a:solidFill>
                <a:latin typeface="仿宋" panose="02010609060101010101" pitchFamily="49" charset="-122"/>
                <a:ea typeface="仿宋" panose="02010609060101010101" pitchFamily="49" charset="-122"/>
                <a:cs typeface="仿宋" panose="02010609060101010101" pitchFamily="49" charset="-122"/>
              </a:rPr>
              <a:t>  </a:t>
            </a:r>
            <a:r>
              <a:rPr lang="zh-CN" sz="2000" b="0">
                <a:solidFill>
                  <a:srgbClr val="000000"/>
                </a:solidFill>
                <a:latin typeface="仿宋" panose="02010609060101010101" pitchFamily="49" charset="-122"/>
                <a:ea typeface="仿宋" panose="02010609060101010101" pitchFamily="49" charset="-122"/>
                <a:cs typeface="仿宋" panose="02010609060101010101" pitchFamily="49" charset="-122"/>
              </a:rPr>
              <a:t>评价考核指标包括</a:t>
            </a:r>
            <a:r>
              <a:rPr lang="zh-CN" sz="2000" b="1">
                <a:solidFill>
                  <a:srgbClr val="C00000"/>
                </a:solidFill>
                <a:latin typeface="仿宋" panose="02010609060101010101" pitchFamily="49" charset="-122"/>
                <a:ea typeface="仿宋" panose="02010609060101010101" pitchFamily="49" charset="-122"/>
                <a:cs typeface="仿宋" panose="02010609060101010101" pitchFamily="49" charset="-122"/>
              </a:rPr>
              <a:t>组织管理情况、运行使用情况、开放共享情况</a:t>
            </a:r>
            <a:r>
              <a:rPr lang="zh-CN" sz="2000" b="0">
                <a:solidFill>
                  <a:srgbClr val="000000"/>
                </a:solidFill>
                <a:latin typeface="仿宋" panose="02010609060101010101" pitchFamily="49" charset="-122"/>
                <a:ea typeface="仿宋" panose="02010609060101010101" pitchFamily="49" charset="-122"/>
                <a:cs typeface="仿宋" panose="02010609060101010101" pitchFamily="49" charset="-122"/>
              </a:rPr>
              <a:t>三个部分。</a:t>
            </a:r>
            <a:endParaRPr lang="zh-CN" sz="2000" b="1">
              <a:solidFill>
                <a:srgbClr val="000000"/>
              </a:solidFill>
              <a:latin typeface="仿宋" panose="02010609060101010101" pitchFamily="49" charset="-122"/>
              <a:ea typeface="仿宋" panose="02010609060101010101" pitchFamily="49" charset="-122"/>
              <a:cs typeface="仿宋" panose="02010609060101010101" pitchFamily="49" charset="-122"/>
            </a:endParaRPr>
          </a:p>
          <a:p>
            <a:pPr indent="266700">
              <a:lnSpc>
                <a:spcPct val="100000"/>
              </a:lnSpc>
              <a:spcBef>
                <a:spcPts val="200"/>
              </a:spcBef>
              <a:spcAft>
                <a:spcPts val="0"/>
              </a:spcAft>
            </a:pPr>
            <a:r>
              <a:rPr lang="en-US" altLang="zh-CN" sz="2000" b="1">
                <a:solidFill>
                  <a:srgbClr val="000000"/>
                </a:solidFill>
                <a:latin typeface="仿宋" panose="02010609060101010101" pitchFamily="49" charset="-122"/>
                <a:ea typeface="仿宋" panose="02010609060101010101" pitchFamily="49" charset="-122"/>
                <a:cs typeface="仿宋" panose="02010609060101010101" pitchFamily="49" charset="-122"/>
              </a:rPr>
              <a:t>  </a:t>
            </a:r>
            <a:r>
              <a:rPr lang="zh-CN" sz="2000" b="1">
                <a:solidFill>
                  <a:srgbClr val="000000"/>
                </a:solidFill>
                <a:latin typeface="仿宋" panose="02010609060101010101" pitchFamily="49" charset="-122"/>
                <a:ea typeface="仿宋" panose="02010609060101010101" pitchFamily="49" charset="-122"/>
                <a:cs typeface="仿宋" panose="02010609060101010101" pitchFamily="49" charset="-122"/>
              </a:rPr>
              <a:t>第二十一条</a:t>
            </a:r>
            <a:r>
              <a:rPr lang="en-US" sz="2000" b="1">
                <a:solidFill>
                  <a:srgbClr val="000000"/>
                </a:solidFill>
                <a:latin typeface="仿宋" panose="02010609060101010101" pitchFamily="49" charset="-122"/>
                <a:ea typeface="仿宋" panose="02010609060101010101" pitchFamily="49" charset="-122"/>
                <a:cs typeface="仿宋" panose="02010609060101010101" pitchFamily="49" charset="-122"/>
              </a:rPr>
              <a:t>  </a:t>
            </a:r>
            <a:r>
              <a:rPr lang="zh-CN" sz="2000">
                <a:solidFill>
                  <a:srgbClr val="000000"/>
                </a:solidFill>
                <a:latin typeface="仿宋" panose="02010609060101010101" pitchFamily="49" charset="-122"/>
                <a:ea typeface="仿宋" panose="02010609060101010101" pitchFamily="49" charset="-122"/>
                <a:cs typeface="仿宋" panose="02010609060101010101" pitchFamily="49" charset="-122"/>
              </a:rPr>
              <a:t>评价考核结果分为优秀、良好、合格、较差四个档次。强化评价考核结果运用，将评价考核结果作为开放共享服务后补助、事业单位绩效工资核定、科研仪器设备购置审核、管理单位下一年度分级分类考核、科技创新平台（基地）建设的重要依据。</a:t>
            </a:r>
            <a:endParaRPr lang="zh-CN" sz="2000">
              <a:solidFill>
                <a:srgbClr val="000000"/>
              </a:solidFill>
              <a:latin typeface="仿宋" panose="02010609060101010101" pitchFamily="49" charset="-122"/>
              <a:ea typeface="仿宋" panose="02010609060101010101" pitchFamily="49" charset="-122"/>
              <a:cs typeface="仿宋" panose="02010609060101010101" pitchFamily="49" charset="-122"/>
            </a:endParaRPr>
          </a:p>
          <a:p>
            <a:pPr indent="266700">
              <a:lnSpc>
                <a:spcPct val="100000"/>
              </a:lnSpc>
              <a:spcBef>
                <a:spcPts val="200"/>
              </a:spcBef>
              <a:spcAft>
                <a:spcPts val="0"/>
              </a:spcAft>
            </a:pPr>
            <a:r>
              <a:rPr lang="en-US" altLang="zh-CN" sz="2000" b="1">
                <a:solidFill>
                  <a:srgbClr val="000000"/>
                </a:solidFill>
                <a:latin typeface="仿宋" panose="02010609060101010101" pitchFamily="49" charset="-122"/>
                <a:ea typeface="仿宋" panose="02010609060101010101" pitchFamily="49" charset="-122"/>
                <a:cs typeface="仿宋" panose="02010609060101010101" pitchFamily="49" charset="-122"/>
                <a:sym typeface="+mn-ea"/>
              </a:rPr>
              <a:t> </a:t>
            </a:r>
            <a:r>
              <a:rPr lang="zh-CN" sz="2000" b="1">
                <a:solidFill>
                  <a:srgbClr val="000000"/>
                </a:solidFill>
                <a:latin typeface="仿宋" panose="02010609060101010101" pitchFamily="49" charset="-122"/>
                <a:ea typeface="仿宋" panose="02010609060101010101" pitchFamily="49" charset="-122"/>
                <a:cs typeface="仿宋" panose="02010609060101010101" pitchFamily="49" charset="-122"/>
                <a:sym typeface="+mn-ea"/>
              </a:rPr>
              <a:t>第二十二条</a:t>
            </a:r>
            <a:r>
              <a:rPr lang="zh-CN" sz="2000">
                <a:solidFill>
                  <a:srgbClr val="000000"/>
                </a:solidFill>
                <a:latin typeface="仿宋" panose="02010609060101010101" pitchFamily="49" charset="-122"/>
                <a:ea typeface="仿宋" panose="02010609060101010101" pitchFamily="49" charset="-122"/>
                <a:cs typeface="仿宋" panose="02010609060101010101" pitchFamily="49" charset="-122"/>
                <a:sym typeface="+mn-ea"/>
              </a:rPr>
              <a:t>  对考核结果为较差的管理单位责令限期整改，采取整改期内不得以省级财政科技资金购置科研仪器设备等措施予以约束。</a:t>
            </a:r>
            <a:r>
              <a:rPr lang="zh-CN" sz="2000" b="1">
                <a:solidFill>
                  <a:srgbClr val="000000"/>
                </a:solidFill>
                <a:latin typeface="仿宋" panose="02010609060101010101" pitchFamily="49" charset="-122"/>
                <a:ea typeface="仿宋" panose="02010609060101010101" pitchFamily="49" charset="-122"/>
                <a:cs typeface="仿宋" panose="02010609060101010101" pitchFamily="49" charset="-122"/>
                <a:sym typeface="+mn-ea"/>
              </a:rPr>
              <a:t>整改完成并经省科技厅验收通过后方可参加下一年度开放共享评价考核。</a:t>
            </a:r>
            <a:endParaRPr lang="zh-CN" sz="2000" b="1">
              <a:solidFill>
                <a:srgbClr val="000000"/>
              </a:solidFill>
              <a:latin typeface="仿宋" panose="02010609060101010101" pitchFamily="49" charset="-122"/>
              <a:ea typeface="仿宋" panose="02010609060101010101" pitchFamily="49" charset="-122"/>
              <a:cs typeface="仿宋" panose="02010609060101010101" pitchFamily="49" charset="-122"/>
            </a:endParaRPr>
          </a:p>
          <a:p>
            <a:pPr indent="266700">
              <a:lnSpc>
                <a:spcPct val="100000"/>
              </a:lnSpc>
              <a:spcBef>
                <a:spcPts val="200"/>
              </a:spcBef>
              <a:spcAft>
                <a:spcPts val="0"/>
              </a:spcAft>
            </a:pPr>
            <a:endParaRPr lang="zh-CN" altLang="en-US" sz="2000" b="1">
              <a:solidFill>
                <a:srgbClr val="000000"/>
              </a:solidFill>
              <a:latin typeface="仿宋" panose="02010609060101010101" pitchFamily="49" charset="-122"/>
              <a:ea typeface="仿宋" panose="02010609060101010101" pitchFamily="49" charset="-122"/>
              <a:cs typeface="仿宋" panose="02010609060101010101" pitchFamily="49" charset="-122"/>
            </a:endParaRPr>
          </a:p>
          <a:p>
            <a:pPr indent="266700">
              <a:lnSpc>
                <a:spcPct val="100000"/>
              </a:lnSpc>
              <a:spcBef>
                <a:spcPts val="200"/>
              </a:spcBef>
              <a:spcAft>
                <a:spcPts val="0"/>
              </a:spcAft>
            </a:pPr>
            <a:r>
              <a:rPr lang="en-US" altLang="zh-CN" sz="2000" b="1">
                <a:solidFill>
                  <a:srgbClr val="000000"/>
                </a:solidFill>
                <a:latin typeface="仿宋" panose="02010609060101010101" pitchFamily="49" charset="-122"/>
                <a:ea typeface="仿宋" panose="02010609060101010101" pitchFamily="49" charset="-122"/>
                <a:cs typeface="仿宋" panose="02010609060101010101" pitchFamily="49" charset="-122"/>
              </a:rPr>
              <a:t> </a:t>
            </a:r>
            <a:endParaRPr lang="zh-CN" altLang="en-US" sz="2000" b="0">
              <a:solidFill>
                <a:srgbClr val="000000"/>
              </a:solidFill>
              <a:latin typeface="仿宋" panose="02010609060101010101" pitchFamily="49" charset="-122"/>
              <a:ea typeface="仿宋" panose="02010609060101010101" pitchFamily="49" charset="-122"/>
              <a:cs typeface="仿宋" panose="02010609060101010101" pitchFamily="49"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7171580"/>
            <a:ext cx="13771562" cy="720080"/>
            <a:chOff x="0" y="7171580"/>
            <a:chExt cx="13771562" cy="720080"/>
          </a:xfrm>
        </p:grpSpPr>
        <p:pic>
          <p:nvPicPr>
            <p:cNvPr id="24" name="图片 23"/>
            <p:cNvPicPr/>
            <p:nvPr/>
          </p:nvPicPr>
          <p:blipFill>
            <a:blip r:embed="rId1"/>
            <a:stretch>
              <a:fillRect/>
            </a:stretch>
          </p:blipFill>
          <p:spPr>
            <a:xfrm flipV="1">
              <a:off x="0" y="7171580"/>
              <a:ext cx="13771562" cy="720080"/>
            </a:xfrm>
            <a:prstGeom prst="rect">
              <a:avLst/>
            </a:prstGeom>
          </p:spPr>
        </p:pic>
        <p:pic>
          <p:nvPicPr>
            <p:cNvPr id="25"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8000" y="7362000"/>
              <a:ext cx="2400179" cy="286319"/>
            </a:xfrm>
            <a:prstGeom prst="rect">
              <a:avLst/>
            </a:prstGeom>
          </p:spPr>
        </p:pic>
      </p:grpSp>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sp>
        <p:nvSpPr>
          <p:cNvPr id="3" name="矩形 2"/>
          <p:cNvSpPr/>
          <p:nvPr/>
        </p:nvSpPr>
        <p:spPr>
          <a:xfrm>
            <a:off x="350290" y="1118061"/>
            <a:ext cx="6858000" cy="5964555"/>
          </a:xfrm>
          <a:prstGeom prst="rect">
            <a:avLst/>
          </a:prstGeom>
        </p:spPr>
        <p:txBody>
          <a:bodyPr>
            <a:spAutoFit/>
          </a:bodyPr>
          <a:lstStyle/>
          <a:p>
            <a:pPr marL="457200" indent="-457200">
              <a:lnSpc>
                <a:spcPts val="2800"/>
              </a:lnSpc>
              <a:spcBef>
                <a:spcPts val="200"/>
              </a:spcBef>
              <a:spcAft>
                <a:spcPts val="0"/>
              </a:spcAft>
              <a:buFont typeface="Wingdings" panose="05000000000000000000" pitchFamily="2" charset="2"/>
              <a:buChar char="ü"/>
            </a:pPr>
            <a:r>
              <a:rPr lang="zh-CN" altLang="zh-CN" sz="3200" dirty="0">
                <a:ea typeface="仿宋" panose="02010609060101010101" pitchFamily="49" charset="-122"/>
              </a:rPr>
              <a:t>为了切实提高高校和科研院所科研设施和仪器利用率 </a:t>
            </a:r>
            <a:r>
              <a:rPr lang="en-US" altLang="zh-CN" sz="3200" dirty="0">
                <a:ea typeface="仿宋" panose="02010609060101010101" pitchFamily="49" charset="-122"/>
              </a:rPr>
              <a:t>2019-2026 </a:t>
            </a:r>
            <a:r>
              <a:rPr lang="zh-CN" altLang="zh-CN" sz="3200">
                <a:ea typeface="仿宋" panose="02010609060101010101" pitchFamily="49" charset="-122"/>
              </a:rPr>
              <a:t>年连续</a:t>
            </a:r>
            <a:r>
              <a:rPr lang="zh-CN" altLang="en-US" sz="3200">
                <a:ea typeface="仿宋" panose="02010609060101010101" pitchFamily="49" charset="-122"/>
              </a:rPr>
              <a:t>八</a:t>
            </a:r>
            <a:r>
              <a:rPr lang="zh-CN" altLang="zh-CN" sz="3200">
                <a:ea typeface="仿宋" panose="02010609060101010101" pitchFamily="49" charset="-122"/>
              </a:rPr>
              <a:t>年</a:t>
            </a:r>
            <a:r>
              <a:rPr lang="zh-CN" altLang="zh-CN" sz="3200" dirty="0">
                <a:ea typeface="仿宋" panose="02010609060101010101" pitchFamily="49" charset="-122"/>
              </a:rPr>
              <a:t>对湖南省重大科研基础设施和大型科研仪器开放共享开展评价考核工作</a:t>
            </a:r>
            <a:r>
              <a:rPr lang="zh-CN" altLang="en-US" sz="3200" dirty="0">
                <a:ea typeface="仿宋" panose="02010609060101010101" pitchFamily="49" charset="-122"/>
              </a:rPr>
              <a:t>。</a:t>
            </a:r>
            <a:endParaRPr lang="en-US" altLang="zh-CN" sz="3200" dirty="0">
              <a:ea typeface="仿宋" panose="02010609060101010101" pitchFamily="49" charset="-122"/>
            </a:endParaRPr>
          </a:p>
          <a:p>
            <a:pPr marL="457200" indent="-457200">
              <a:lnSpc>
                <a:spcPts val="2800"/>
              </a:lnSpc>
              <a:spcBef>
                <a:spcPts val="200"/>
              </a:spcBef>
              <a:spcAft>
                <a:spcPts val="0"/>
              </a:spcAft>
              <a:buFont typeface="Wingdings" panose="05000000000000000000" pitchFamily="2" charset="2"/>
              <a:buChar char="ü"/>
            </a:pPr>
            <a:r>
              <a:rPr lang="zh-CN" altLang="zh-CN" sz="3200" dirty="0">
                <a:ea typeface="仿宋" panose="02010609060101010101" pitchFamily="49" charset="-122"/>
              </a:rPr>
              <a:t>工作按照《管理办法》的绩效评价总体要求开展，</a:t>
            </a:r>
            <a:r>
              <a:rPr lang="zh-CN" altLang="zh-CN" sz="3200" b="1" dirty="0">
                <a:solidFill>
                  <a:srgbClr val="C00000"/>
                </a:solidFill>
                <a:ea typeface="仿宋" panose="02010609060101010101" pitchFamily="49" charset="-122"/>
              </a:rPr>
              <a:t>评价考核范围从本科高校逐步扩大到科研院所，</a:t>
            </a:r>
            <a:r>
              <a:rPr lang="en-US" altLang="zh-CN" sz="3200" dirty="0">
                <a:solidFill>
                  <a:srgbClr val="C00000"/>
                </a:solidFill>
                <a:ea typeface="仿宋" panose="02010609060101010101" pitchFamily="49" charset="-122"/>
              </a:rPr>
              <a:t>2023</a:t>
            </a:r>
            <a:r>
              <a:rPr lang="zh-CN" altLang="en-US" sz="3200" b="1" dirty="0">
                <a:solidFill>
                  <a:srgbClr val="C00000"/>
                </a:solidFill>
                <a:ea typeface="仿宋" panose="02010609060101010101" pitchFamily="49" charset="-122"/>
              </a:rPr>
              <a:t>年扩大到省内相关高等学校、科研院所（转制）、企业等。</a:t>
            </a:r>
            <a:endParaRPr lang="zh-CN" altLang="en-US" sz="3200" b="1" dirty="0">
              <a:solidFill>
                <a:srgbClr val="C00000"/>
              </a:solidFill>
              <a:ea typeface="仿宋" panose="02010609060101010101" pitchFamily="49" charset="-122"/>
            </a:endParaRPr>
          </a:p>
          <a:p>
            <a:pPr indent="304800">
              <a:lnSpc>
                <a:spcPts val="2800"/>
              </a:lnSpc>
              <a:spcBef>
                <a:spcPts val="200"/>
              </a:spcBef>
              <a:spcAft>
                <a:spcPts val="0"/>
              </a:spcAft>
            </a:pPr>
            <a:endParaRPr lang="zh-CN" altLang="zh-CN" sz="3200" dirty="0">
              <a:ea typeface="仿宋" panose="02010609060101010101" pitchFamily="49" charset="-122"/>
            </a:endParaRPr>
          </a:p>
          <a:p>
            <a:pPr indent="304800">
              <a:lnSpc>
                <a:spcPts val="2800"/>
              </a:lnSpc>
              <a:spcBef>
                <a:spcPts val="200"/>
              </a:spcBef>
              <a:spcAft>
                <a:spcPts val="0"/>
              </a:spcAft>
            </a:pPr>
            <a:r>
              <a:rPr lang="zh-CN" altLang="zh-CN" sz="3200" dirty="0">
                <a:ea typeface="仿宋" panose="02010609060101010101" pitchFamily="49" charset="-122"/>
              </a:rPr>
              <a:t> </a:t>
            </a:r>
            <a:r>
              <a:rPr lang="en-US" altLang="zh-CN" sz="3200" dirty="0">
                <a:ea typeface="仿宋" panose="02010609060101010101" pitchFamily="49" charset="-122"/>
              </a:rPr>
              <a:t> </a:t>
            </a:r>
            <a:r>
              <a:rPr lang="zh-CN" altLang="zh-CN" sz="3200" dirty="0">
                <a:ea typeface="仿宋" panose="02010609060101010101" pitchFamily="49" charset="-122"/>
              </a:rPr>
              <a:t>评价考核内容</a:t>
            </a:r>
            <a:r>
              <a:rPr lang="zh-CN" altLang="en-US" sz="3200" dirty="0">
                <a:ea typeface="仿宋" panose="02010609060101010101" pitchFamily="49" charset="-122"/>
              </a:rPr>
              <a:t>：</a:t>
            </a:r>
            <a:endParaRPr lang="en-US" altLang="zh-CN" sz="3200" dirty="0">
              <a:ea typeface="仿宋" panose="02010609060101010101" pitchFamily="49" charset="-122"/>
            </a:endParaRPr>
          </a:p>
          <a:p>
            <a:pPr marL="457200" indent="-457200">
              <a:lnSpc>
                <a:spcPts val="2800"/>
              </a:lnSpc>
              <a:spcBef>
                <a:spcPts val="200"/>
              </a:spcBef>
              <a:spcAft>
                <a:spcPts val="0"/>
              </a:spcAft>
              <a:buFont typeface="Wingdings" panose="05000000000000000000" pitchFamily="2" charset="2"/>
              <a:buChar char="ü"/>
            </a:pPr>
            <a:r>
              <a:rPr lang="zh-CN" altLang="zh-CN" sz="3200" dirty="0">
                <a:ea typeface="仿宋" panose="02010609060101010101" pitchFamily="49" charset="-122"/>
              </a:rPr>
              <a:t>各法人单位拥有的</a:t>
            </a:r>
            <a:r>
              <a:rPr altLang="zh-CN" sz="3200" dirty="0">
                <a:ea typeface="仿宋" panose="02010609060101010101" pitchFamily="49" charset="-122"/>
              </a:rPr>
              <a:t>原值50万元及以上的利用财政资金全额或主要出资购置的大型科研仪器设备。</a:t>
            </a:r>
            <a:endParaRPr lang="en-US" altLang="zh-CN" sz="3200" dirty="0">
              <a:ea typeface="仿宋" panose="02010609060101010101" pitchFamily="49" charset="-122"/>
            </a:endParaRPr>
          </a:p>
          <a:p>
            <a:pPr marL="457200" indent="-457200">
              <a:lnSpc>
                <a:spcPts val="2800"/>
              </a:lnSpc>
              <a:spcBef>
                <a:spcPts val="200"/>
              </a:spcBef>
              <a:spcAft>
                <a:spcPts val="0"/>
              </a:spcAft>
              <a:buFont typeface="Wingdings" panose="05000000000000000000" pitchFamily="2" charset="2"/>
              <a:buChar char="ü"/>
            </a:pPr>
            <a:endParaRPr lang="zh-CN" altLang="zh-CN" sz="3200" dirty="0">
              <a:effectLst/>
            </a:endParaRPr>
          </a:p>
        </p:txBody>
      </p:sp>
      <p:sp>
        <p:nvSpPr>
          <p:cNvPr id="10" name="文本框 9"/>
          <p:cNvSpPr txBox="1"/>
          <p:nvPr/>
        </p:nvSpPr>
        <p:spPr>
          <a:xfrm>
            <a:off x="350290" y="266636"/>
            <a:ext cx="2592288" cy="646331"/>
          </a:xfrm>
          <a:prstGeom prst="rect">
            <a:avLst/>
          </a:prstGeom>
          <a:noFill/>
        </p:spPr>
        <p:txBody>
          <a:bodyPr wrap="square" rtlCol="0">
            <a:spAutoFit/>
          </a:bodyPr>
          <a:lstStyle/>
          <a:p>
            <a:r>
              <a:rPr lang="zh-CN" altLang="en-US" sz="3600" b="1" dirty="0">
                <a:solidFill>
                  <a:srgbClr val="005097"/>
                </a:solidFill>
                <a:latin typeface="华文彩云" panose="02010800040101010101" pitchFamily="2" charset="-122"/>
                <a:ea typeface="华文彩云" panose="02010800040101010101" pitchFamily="2" charset="-122"/>
              </a:rPr>
              <a:t>评价考核</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pic>
        <p:nvPicPr>
          <p:cNvPr id="4" name="图片 3"/>
          <p:cNvPicPr>
            <a:picLocks noChangeAspect="1"/>
          </p:cNvPicPr>
          <p:nvPr/>
        </p:nvPicPr>
        <p:blipFill>
          <a:blip r:embed="rId3"/>
          <a:stretch>
            <a:fillRect/>
          </a:stretch>
        </p:blipFill>
        <p:spPr>
          <a:xfrm>
            <a:off x="8011160" y="403225"/>
            <a:ext cx="5029200" cy="6477000"/>
          </a:xfrm>
          <a:prstGeom prst="rect">
            <a:avLst/>
          </a:prstGeom>
          <a:ln>
            <a:solidFill>
              <a:schemeClr val="accent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227060" y="330835"/>
            <a:ext cx="5405120" cy="6840855"/>
          </a:xfrm>
          <a:prstGeom prst="rect">
            <a:avLst/>
          </a:prstGeom>
        </p:spPr>
      </p:pic>
      <p:sp>
        <p:nvSpPr>
          <p:cNvPr id="5" name="右箭头标注 4"/>
          <p:cNvSpPr/>
          <p:nvPr/>
        </p:nvSpPr>
        <p:spPr>
          <a:xfrm>
            <a:off x="5923280" y="913130"/>
            <a:ext cx="2573020" cy="6137910"/>
          </a:xfrm>
          <a:prstGeom prst="rightArrowCallout">
            <a:avLst/>
          </a:prstGeom>
          <a:solidFill>
            <a:schemeClr val="accent2">
              <a:lumMod val="60000"/>
              <a:lumOff val="40000"/>
            </a:schemeClr>
          </a:solidFill>
          <a:ln>
            <a:noFill/>
          </a:ln>
        </p:spPr>
        <p:txBody>
          <a:bodyPr vert="horz" wrap="square" lIns="90000" tIns="46800" rIns="90000" bIns="46800" numCol="1" anchor="t" anchorCtr="0" compatLnSpc="1">
            <a:normAutofit/>
            <a:scene3d>
              <a:camera prst="orthographicFront"/>
              <a:lightRig rig="threePt" dir="t"/>
            </a:scene3d>
          </a:bodyPr>
          <a:p>
            <a:pPr>
              <a:lnSpc>
                <a:spcPct val="120000"/>
              </a:lnSpc>
            </a:pPr>
            <a:endParaRPr lang="id-ID" altLang="en-US">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微软雅黑" panose="020B0503020204020204" charset="-122"/>
              <a:sym typeface="Arial" panose="020B0604020202020204" pitchFamily="34" charset="0"/>
            </a:endParaRPr>
          </a:p>
        </p:txBody>
      </p:sp>
      <p:grpSp>
        <p:nvGrpSpPr>
          <p:cNvPr id="2" name="组合 1"/>
          <p:cNvGrpSpPr/>
          <p:nvPr/>
        </p:nvGrpSpPr>
        <p:grpSpPr>
          <a:xfrm>
            <a:off x="0" y="7171580"/>
            <a:ext cx="13771562" cy="720080"/>
            <a:chOff x="0" y="7171580"/>
            <a:chExt cx="13771562" cy="720080"/>
          </a:xfrm>
        </p:grpSpPr>
        <p:pic>
          <p:nvPicPr>
            <p:cNvPr id="24" name="图片 23"/>
            <p:cNvPicPr/>
            <p:nvPr/>
          </p:nvPicPr>
          <p:blipFill>
            <a:blip r:embed="rId2"/>
            <a:stretch>
              <a:fillRect/>
            </a:stretch>
          </p:blipFill>
          <p:spPr>
            <a:xfrm flipV="1">
              <a:off x="0" y="7171580"/>
              <a:ext cx="13771562" cy="720080"/>
            </a:xfrm>
            <a:prstGeom prst="rect">
              <a:avLst/>
            </a:prstGeom>
          </p:spPr>
        </p:pic>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8000" y="7362000"/>
              <a:ext cx="2400179" cy="286319"/>
            </a:xfrm>
            <a:prstGeom prst="rect">
              <a:avLst/>
            </a:prstGeom>
          </p:spPr>
        </p:pic>
      </p:grpSp>
      <p:pic>
        <p:nvPicPr>
          <p:cNvPr id="26" name="图片 25"/>
          <p:cNvPicPr>
            <a:picLocks noChangeAspect="1"/>
          </p:cNvPicPr>
          <p:nvPr/>
        </p:nvPicPr>
        <p:blipFill>
          <a:blip r:embed="rId2"/>
          <a:stretch>
            <a:fillRect/>
          </a:stretch>
        </p:blipFill>
        <p:spPr>
          <a:xfrm flipV="1">
            <a:off x="53250" y="981139"/>
            <a:ext cx="3186369" cy="38384"/>
          </a:xfrm>
          <a:prstGeom prst="rect">
            <a:avLst/>
          </a:prstGeom>
        </p:spPr>
      </p:pic>
      <p:sp>
        <p:nvSpPr>
          <p:cNvPr id="6" name="矩形 5"/>
          <p:cNvSpPr/>
          <p:nvPr/>
        </p:nvSpPr>
        <p:spPr>
          <a:xfrm>
            <a:off x="234315" y="1123315"/>
            <a:ext cx="5494655" cy="5879465"/>
          </a:xfrm>
          <a:prstGeom prst="rect">
            <a:avLst/>
          </a:prstGeom>
        </p:spPr>
        <p:txBody>
          <a:bodyPr>
            <a:noAutofit/>
          </a:bodyPr>
          <a:lstStyle/>
          <a:p>
            <a:pPr marL="457200" indent="-457200">
              <a:lnSpc>
                <a:spcPts val="2800"/>
              </a:lnSpc>
              <a:buFont typeface="Wingdings" panose="05000000000000000000" pitchFamily="2" charset="2"/>
              <a:buChar char="Ø"/>
            </a:pPr>
            <a:r>
              <a:rPr lang="en-US" altLang="zh-CN" sz="2800" dirty="0">
                <a:latin typeface="仿宋" panose="02010609060101010101" pitchFamily="49" charset="-122"/>
              </a:rPr>
              <a:t> </a:t>
            </a:r>
            <a:r>
              <a:rPr lang="zh-CN" altLang="zh-CN" sz="2800" b="1" dirty="0">
                <a:ea typeface="仿宋" panose="02010609060101010101" pitchFamily="49" charset="-122"/>
              </a:rPr>
              <a:t>评价考核内容</a:t>
            </a:r>
            <a:endParaRPr lang="zh-CN" altLang="zh-CN" dirty="0"/>
          </a:p>
          <a:p>
            <a:pPr indent="304800">
              <a:lnSpc>
                <a:spcPts val="2800"/>
              </a:lnSpc>
            </a:pPr>
            <a:r>
              <a:rPr lang="zh-CN" altLang="en-US" b="1" dirty="0">
                <a:solidFill>
                  <a:srgbClr val="C00000"/>
                </a:solidFill>
                <a:effectLst/>
              </a:rPr>
              <a:t>（一）组织管理情况。</a:t>
            </a:r>
            <a:r>
              <a:rPr lang="zh-CN" altLang="en-US" dirty="0">
                <a:effectLst/>
              </a:rPr>
              <a:t>包括管理单位主体责任落实情况，开放共享管理制度建设情况，科研设施和仪器集约化管理情况，实验队伍建设、信息维护情况，推进物联网设备安装使用情况等。</a:t>
            </a:r>
            <a:endParaRPr lang="zh-CN" altLang="en-US" dirty="0">
              <a:effectLst/>
            </a:endParaRPr>
          </a:p>
          <a:p>
            <a:pPr indent="304800">
              <a:lnSpc>
                <a:spcPts val="2800"/>
              </a:lnSpc>
            </a:pPr>
            <a:r>
              <a:rPr lang="zh-CN" altLang="en-US" b="1" dirty="0">
                <a:solidFill>
                  <a:srgbClr val="C00000"/>
                </a:solidFill>
                <a:effectLst/>
              </a:rPr>
              <a:t>（二）运行使用情况。</a:t>
            </a:r>
            <a:r>
              <a:rPr lang="zh-CN" altLang="en-US" dirty="0">
                <a:effectLst/>
              </a:rPr>
              <a:t>包括管理单位科研设施和仪器的运行使用等总体情况，科研设施和仪器、科技创新平台纳入省共享平台情况，支撑服务本单位科研任务的具体成效等。</a:t>
            </a:r>
            <a:endParaRPr lang="zh-CN" altLang="en-US" dirty="0">
              <a:effectLst/>
            </a:endParaRPr>
          </a:p>
          <a:p>
            <a:pPr indent="304800">
              <a:lnSpc>
                <a:spcPts val="2800"/>
              </a:lnSpc>
            </a:pPr>
            <a:r>
              <a:rPr lang="zh-CN" altLang="en-US" b="1" dirty="0">
                <a:solidFill>
                  <a:srgbClr val="C00000"/>
                </a:solidFill>
                <a:effectLst/>
              </a:rPr>
              <a:t>（三）开放共享情况。</a:t>
            </a:r>
            <a:r>
              <a:rPr lang="zh-CN" altLang="en-US" dirty="0">
                <a:effectLst/>
              </a:rPr>
              <a:t>包括对非关联单位提供开放共享服务情况，支撑服务非关联单位科技创新重要成果等。</a:t>
            </a:r>
            <a:endParaRPr lang="zh-CN" altLang="en-US" dirty="0">
              <a:effectLst/>
            </a:endParaRPr>
          </a:p>
        </p:txBody>
      </p:sp>
      <p:sp>
        <p:nvSpPr>
          <p:cNvPr id="16" name="文本框 15"/>
          <p:cNvSpPr txBox="1"/>
          <p:nvPr/>
        </p:nvSpPr>
        <p:spPr>
          <a:xfrm>
            <a:off x="350290" y="266636"/>
            <a:ext cx="2592288" cy="646331"/>
          </a:xfrm>
          <a:prstGeom prst="rect">
            <a:avLst/>
          </a:prstGeom>
          <a:noFill/>
        </p:spPr>
        <p:txBody>
          <a:bodyPr wrap="square" rtlCol="0">
            <a:spAutoFit/>
          </a:bodyPr>
          <a:lstStyle/>
          <a:p>
            <a:r>
              <a:rPr lang="zh-CN" altLang="en-US" sz="3600" b="1" dirty="0">
                <a:solidFill>
                  <a:srgbClr val="005097"/>
                </a:solidFill>
                <a:latin typeface="华文彩云" panose="02010800040101010101" pitchFamily="2" charset="-122"/>
                <a:ea typeface="华文彩云" panose="02010800040101010101" pitchFamily="2" charset="-122"/>
              </a:rPr>
              <a:t>评价考核</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sp>
        <p:nvSpPr>
          <p:cNvPr id="4" name="文本框 3"/>
          <p:cNvSpPr txBox="1"/>
          <p:nvPr/>
        </p:nvSpPr>
        <p:spPr>
          <a:xfrm>
            <a:off x="6066790" y="979170"/>
            <a:ext cx="1535430" cy="5827395"/>
          </a:xfrm>
          <a:prstGeom prst="rect">
            <a:avLst/>
          </a:prstGeom>
          <a:noFill/>
        </p:spPr>
        <p:txBody>
          <a:bodyPr wrap="square" rtlCol="0" anchor="t">
            <a:noAutofit/>
          </a:bodyPr>
          <a:p>
            <a:r>
              <a:rPr lang="zh-CN" altLang="zh-CN" sz="2800" kern="100" dirty="0">
                <a:latin typeface="宋体" panose="02010600030101010101" pitchFamily="2" charset="-122"/>
                <a:ea typeface="宋体" panose="02010600030101010101" pitchFamily="2" charset="-122"/>
                <a:cs typeface="Times New Roman" panose="02020603050405020304" charset="0"/>
                <a:sym typeface="+mn-ea"/>
              </a:rPr>
              <a:t>参照国家考核指标体系，结合我省实际，形成</a:t>
            </a:r>
            <a:r>
              <a:rPr lang="zh-CN" altLang="zh-CN" sz="2800" b="1" kern="100" dirty="0">
                <a:solidFill>
                  <a:schemeClr val="bg1"/>
                </a:solidFill>
                <a:latin typeface="宋体" panose="02010600030101010101" pitchFamily="2" charset="-122"/>
                <a:ea typeface="宋体" panose="02010600030101010101" pitchFamily="2" charset="-122"/>
                <a:cs typeface="Times New Roman" panose="02020603050405020304" charset="0"/>
                <a:sym typeface="+mn-ea"/>
              </a:rPr>
              <a:t>湖南省科研设施和仪器开放共享评价考核指标体系</a:t>
            </a:r>
            <a:endParaRPr lang="zh-CN" altLang="zh-CN" sz="2800" b="1" kern="100" dirty="0">
              <a:solidFill>
                <a:schemeClr val="bg1"/>
              </a:solidFill>
              <a:latin typeface="宋体" panose="02010600030101010101" pitchFamily="2" charset="-122"/>
              <a:ea typeface="宋体" panose="02010600030101010101" pitchFamily="2" charset="-122"/>
              <a:cs typeface="Times New Roman" panose="02020603050405020304" charset="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6"/>
          <p:cNvSpPr/>
          <p:nvPr/>
        </p:nvSpPr>
        <p:spPr>
          <a:xfrm>
            <a:off x="5346700" y="1339215"/>
            <a:ext cx="3096260" cy="504190"/>
          </a:xfrm>
          <a:prstGeom prst="roundRect">
            <a:avLst/>
          </a:prstGeom>
          <a:solidFill>
            <a:srgbClr val="8EAADC"/>
          </a:solidFill>
          <a:ln>
            <a:noFill/>
          </a:ln>
        </p:spPr>
        <p:txBody>
          <a:bodyPr vert="horz" wrap="square" lIns="90000" tIns="46800" rIns="90000" bIns="46800" numCol="1" anchor="t" anchorCtr="0" compatLnSpc="1">
            <a:normAutofit/>
          </a:bodyPr>
          <a:p>
            <a:pPr>
              <a:lnSpc>
                <a:spcPct val="120000"/>
              </a:lnSpc>
            </a:pPr>
            <a:endParaRPr lang="id-ID" altLang="en-US">
              <a:latin typeface="Arial" panose="020B0604020202020204" pitchFamily="34" charset="0"/>
              <a:ea typeface="微软雅黑" panose="020B0503020204020204" charset="-122"/>
              <a:sym typeface="Arial" panose="020B0604020202020204" pitchFamily="34" charset="0"/>
            </a:endParaRPr>
          </a:p>
        </p:txBody>
      </p:sp>
      <p:sp>
        <p:nvSpPr>
          <p:cNvPr id="2" name="矩形 1"/>
          <p:cNvSpPr/>
          <p:nvPr>
            <p:custDataLst>
              <p:tags r:id="rId1"/>
            </p:custDataLst>
          </p:nvPr>
        </p:nvSpPr>
        <p:spPr>
          <a:xfrm>
            <a:off x="9190872" y="2563406"/>
            <a:ext cx="2938636" cy="441575"/>
          </a:xfrm>
          <a:prstGeom prst="rect">
            <a:avLst/>
          </a:prstGeom>
          <a:noFill/>
        </p:spPr>
        <p:txBody>
          <a:bodyPr wrap="square" lIns="0" tIns="0" rIns="0" bIns="0" rtlCol="0" anchor="b" anchorCtr="0">
            <a:noAutofit/>
          </a:bodyPr>
          <a:lstStyle/>
          <a:p>
            <a:pPr>
              <a:spcBef>
                <a:spcPct val="0"/>
              </a:spcBef>
              <a:spcAft>
                <a:spcPct val="0"/>
              </a:spcAft>
            </a:pPr>
            <a:r>
              <a:rPr lang="zh-CN" altLang="en-US" sz="2000" b="1">
                <a:solidFill>
                  <a:schemeClr val="accent1"/>
                </a:solidFill>
                <a:latin typeface="+mn-ea"/>
                <a:cs typeface="+mn-ea"/>
              </a:rPr>
              <a:t>是否有？是否完善？</a:t>
            </a:r>
            <a:endParaRPr lang="zh-CN" altLang="en-US" sz="2000" b="1">
              <a:solidFill>
                <a:schemeClr val="accent1"/>
              </a:solidFill>
              <a:latin typeface="+mn-ea"/>
              <a:cs typeface="+mn-ea"/>
            </a:endParaRPr>
          </a:p>
        </p:txBody>
      </p:sp>
      <p:sp>
        <p:nvSpPr>
          <p:cNvPr id="30" name="任意多边形 29"/>
          <p:cNvSpPr/>
          <p:nvPr>
            <p:custDataLst>
              <p:tags r:id="rId2"/>
            </p:custDataLst>
          </p:nvPr>
        </p:nvSpPr>
        <p:spPr>
          <a:xfrm>
            <a:off x="5140172" y="3301279"/>
            <a:ext cx="740033" cy="2605706"/>
          </a:xfrm>
          <a:custGeom>
            <a:avLst/>
            <a:gdLst>
              <a:gd name="connsiteX0" fmla="*/ 0 w 757"/>
              <a:gd name="connsiteY0" fmla="*/ 0 h 2661"/>
              <a:gd name="connsiteX1" fmla="*/ 757 w 757"/>
              <a:gd name="connsiteY1" fmla="*/ 149 h 2661"/>
              <a:gd name="connsiteX2" fmla="*/ 749 w 757"/>
              <a:gd name="connsiteY2" fmla="*/ 2453 h 2661"/>
              <a:gd name="connsiteX3" fmla="*/ 17 w 757"/>
              <a:gd name="connsiteY3" fmla="*/ 2661 h 2661"/>
              <a:gd name="connsiteX4" fmla="*/ 0 w 757"/>
              <a:gd name="connsiteY4" fmla="*/ 0 h 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 h="2661">
                <a:moveTo>
                  <a:pt x="0" y="0"/>
                </a:moveTo>
                <a:lnTo>
                  <a:pt x="757" y="149"/>
                </a:lnTo>
                <a:lnTo>
                  <a:pt x="749" y="2453"/>
                </a:lnTo>
                <a:lnTo>
                  <a:pt x="17" y="2661"/>
                </a:lnTo>
                <a:lnTo>
                  <a:pt x="0" y="0"/>
                </a:lnTo>
                <a:close/>
              </a:path>
            </a:pathLst>
          </a:custGeom>
          <a:gradFill>
            <a:gsLst>
              <a:gs pos="54000">
                <a:schemeClr val="accent1"/>
              </a:gs>
              <a:gs pos="0">
                <a:schemeClr val="accent1">
                  <a:lumMod val="60000"/>
                  <a:lumOff val="40000"/>
                </a:schemeClr>
              </a:gs>
              <a:gs pos="81000">
                <a:schemeClr val="accent1"/>
              </a:gs>
              <a:gs pos="100000">
                <a:schemeClr val="accent1"/>
              </a:gs>
            </a:gsLst>
            <a:lin ang="5400000" scaled="0"/>
          </a:gradFill>
          <a:ln>
            <a:gradFill>
              <a:gsLst>
                <a:gs pos="37000">
                  <a:schemeClr val="accent1">
                    <a:lumMod val="5000"/>
                    <a:lumOff val="95000"/>
                  </a:schemeClr>
                </a:gs>
                <a:gs pos="0">
                  <a:schemeClr val="accent1">
                    <a:lumMod val="45000"/>
                    <a:lumOff val="55000"/>
                  </a:schemeClr>
                </a:gs>
                <a:gs pos="100000">
                  <a:schemeClr val="bg1"/>
                </a:gs>
                <a:gs pos="71000">
                  <a:schemeClr val="accent1">
                    <a:lumMod val="30000"/>
                    <a:lumOff val="70000"/>
                  </a:schemeClr>
                </a:gs>
              </a:gsLst>
              <a:lin ang="16200000" scaled="0"/>
            </a:gradFill>
          </a:ln>
          <a:effectLst>
            <a:outerShdw blurRad="254000" dist="1524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spcBef>
                <a:spcPct val="0"/>
              </a:spcBef>
              <a:spcAft>
                <a:spcPct val="0"/>
              </a:spcAft>
              <a:buClrTx/>
              <a:buSzTx/>
              <a:buFontTx/>
            </a:pPr>
            <a:r>
              <a:rPr lang="zh-CN" altLang="en-US" sz="2400" b="1">
                <a:solidFill>
                  <a:srgbClr val="FFFFFF"/>
                </a:solidFill>
                <a:latin typeface="+mn-ea"/>
                <a:cs typeface="+mn-ea"/>
                <a:sym typeface="+mn-ea"/>
              </a:rPr>
              <a:t>服</a:t>
            </a:r>
            <a:endParaRPr lang="zh-CN" altLang="en-US" sz="2400" b="1">
              <a:solidFill>
                <a:srgbClr val="FFFFFF"/>
              </a:solidFill>
              <a:latin typeface="+mn-ea"/>
              <a:cs typeface="+mn-ea"/>
              <a:sym typeface="+mn-ea"/>
            </a:endParaRPr>
          </a:p>
          <a:p>
            <a:pPr lvl="0" algn="ctr">
              <a:spcBef>
                <a:spcPct val="0"/>
              </a:spcBef>
              <a:spcAft>
                <a:spcPct val="0"/>
              </a:spcAft>
              <a:buClrTx/>
              <a:buSzTx/>
              <a:buFontTx/>
            </a:pPr>
            <a:r>
              <a:rPr lang="zh-CN" altLang="en-US" sz="2400" b="1">
                <a:solidFill>
                  <a:srgbClr val="FFFFFF"/>
                </a:solidFill>
                <a:latin typeface="+mn-ea"/>
                <a:cs typeface="+mn-ea"/>
                <a:sym typeface="+mn-ea"/>
              </a:rPr>
              <a:t>务</a:t>
            </a:r>
            <a:endParaRPr lang="zh-CN" altLang="en-US" sz="2400" b="1">
              <a:solidFill>
                <a:srgbClr val="FFFFFF"/>
              </a:solidFill>
              <a:latin typeface="+mn-ea"/>
              <a:cs typeface="+mn-ea"/>
              <a:sym typeface="+mn-ea"/>
            </a:endParaRPr>
          </a:p>
          <a:p>
            <a:pPr lvl="0" algn="ctr">
              <a:spcBef>
                <a:spcPct val="0"/>
              </a:spcBef>
              <a:spcAft>
                <a:spcPct val="0"/>
              </a:spcAft>
              <a:buClrTx/>
              <a:buSzTx/>
              <a:buFontTx/>
            </a:pPr>
            <a:r>
              <a:rPr lang="zh-CN" altLang="en-US" sz="2400" b="1">
                <a:solidFill>
                  <a:srgbClr val="FFFFFF"/>
                </a:solidFill>
                <a:latin typeface="+mn-ea"/>
                <a:cs typeface="+mn-ea"/>
                <a:sym typeface="+mn-ea"/>
              </a:rPr>
              <a:t>平</a:t>
            </a:r>
            <a:endParaRPr lang="zh-CN" altLang="en-US" sz="2400" b="1">
              <a:solidFill>
                <a:srgbClr val="FFFFFF"/>
              </a:solidFill>
              <a:latin typeface="+mn-ea"/>
              <a:cs typeface="+mn-ea"/>
              <a:sym typeface="+mn-ea"/>
            </a:endParaRPr>
          </a:p>
          <a:p>
            <a:pPr lvl="0" algn="ctr">
              <a:spcBef>
                <a:spcPct val="0"/>
              </a:spcBef>
              <a:spcAft>
                <a:spcPct val="0"/>
              </a:spcAft>
              <a:buClrTx/>
              <a:buSzTx/>
              <a:buFontTx/>
            </a:pPr>
            <a:r>
              <a:rPr lang="zh-CN" altLang="en-US" sz="2400" b="1">
                <a:solidFill>
                  <a:srgbClr val="FFFFFF"/>
                </a:solidFill>
                <a:latin typeface="+mn-ea"/>
                <a:cs typeface="+mn-ea"/>
                <a:sym typeface="+mn-ea"/>
              </a:rPr>
              <a:t>台</a:t>
            </a:r>
            <a:endParaRPr lang="zh-CN" altLang="en-US" sz="2400" b="1">
              <a:solidFill>
                <a:srgbClr val="FFFFFF"/>
              </a:solidFill>
              <a:latin typeface="+mn-ea"/>
              <a:cs typeface="+mn-ea"/>
              <a:sym typeface="+mn-ea"/>
            </a:endParaRPr>
          </a:p>
          <a:p>
            <a:pPr lvl="0" algn="ctr">
              <a:spcBef>
                <a:spcPct val="0"/>
              </a:spcBef>
              <a:spcAft>
                <a:spcPct val="0"/>
              </a:spcAft>
              <a:buClrTx/>
              <a:buSzTx/>
              <a:buFontTx/>
            </a:pPr>
            <a:r>
              <a:rPr lang="zh-CN" altLang="en-US" sz="2400" b="1">
                <a:solidFill>
                  <a:srgbClr val="FFFFFF"/>
                </a:solidFill>
                <a:latin typeface="+mn-ea"/>
                <a:cs typeface="+mn-ea"/>
                <a:sym typeface="+mn-ea"/>
              </a:rPr>
              <a:t>建</a:t>
            </a:r>
            <a:endParaRPr lang="zh-CN" altLang="en-US" sz="2400" b="1">
              <a:solidFill>
                <a:srgbClr val="FFFFFF"/>
              </a:solidFill>
              <a:latin typeface="+mn-ea"/>
              <a:cs typeface="+mn-ea"/>
              <a:sym typeface="+mn-ea"/>
            </a:endParaRPr>
          </a:p>
          <a:p>
            <a:pPr lvl="0" algn="ctr">
              <a:spcBef>
                <a:spcPct val="0"/>
              </a:spcBef>
              <a:spcAft>
                <a:spcPct val="0"/>
              </a:spcAft>
              <a:buClrTx/>
              <a:buSzTx/>
              <a:buFontTx/>
            </a:pPr>
            <a:r>
              <a:rPr lang="zh-CN" altLang="en-US" sz="2400" b="1">
                <a:solidFill>
                  <a:srgbClr val="FFFFFF"/>
                </a:solidFill>
                <a:latin typeface="+mn-ea"/>
                <a:cs typeface="+mn-ea"/>
                <a:sym typeface="+mn-ea"/>
              </a:rPr>
              <a:t>设</a:t>
            </a:r>
            <a:endParaRPr lang="zh-CN" altLang="en-US" sz="2400" b="1">
              <a:solidFill>
                <a:srgbClr val="FFFFFF"/>
              </a:solidFill>
              <a:latin typeface="+mn-ea"/>
              <a:cs typeface="+mn-ea"/>
              <a:sym typeface="+mn-ea"/>
            </a:endParaRPr>
          </a:p>
        </p:txBody>
      </p:sp>
      <p:sp>
        <p:nvSpPr>
          <p:cNvPr id="31" name="任意多边形 30"/>
          <p:cNvSpPr/>
          <p:nvPr>
            <p:custDataLst>
              <p:tags r:id="rId3"/>
            </p:custDataLst>
          </p:nvPr>
        </p:nvSpPr>
        <p:spPr>
          <a:xfrm>
            <a:off x="6136819" y="2971704"/>
            <a:ext cx="916648" cy="3383838"/>
          </a:xfrm>
          <a:custGeom>
            <a:avLst/>
            <a:gdLst>
              <a:gd name="connsiteX0" fmla="*/ 0 w 1099"/>
              <a:gd name="connsiteY0" fmla="*/ 0 h 4057"/>
              <a:gd name="connsiteX1" fmla="*/ 1099 w 1099"/>
              <a:gd name="connsiteY1" fmla="*/ 418 h 4057"/>
              <a:gd name="connsiteX2" fmla="*/ 1099 w 1099"/>
              <a:gd name="connsiteY2" fmla="*/ 3626 h 4057"/>
              <a:gd name="connsiteX3" fmla="*/ 0 w 1099"/>
              <a:gd name="connsiteY3" fmla="*/ 4057 h 4057"/>
              <a:gd name="connsiteX4" fmla="*/ 0 w 1099"/>
              <a:gd name="connsiteY4" fmla="*/ 0 h 4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 h="4057">
                <a:moveTo>
                  <a:pt x="0" y="0"/>
                </a:moveTo>
                <a:lnTo>
                  <a:pt x="1099" y="418"/>
                </a:lnTo>
                <a:lnTo>
                  <a:pt x="1099" y="3626"/>
                </a:lnTo>
                <a:lnTo>
                  <a:pt x="0" y="4057"/>
                </a:lnTo>
                <a:lnTo>
                  <a:pt x="0" y="0"/>
                </a:lnTo>
                <a:close/>
              </a:path>
            </a:pathLst>
          </a:custGeom>
          <a:gradFill>
            <a:gsLst>
              <a:gs pos="54000">
                <a:schemeClr val="accent4"/>
              </a:gs>
              <a:gs pos="0">
                <a:schemeClr val="accent4">
                  <a:lumMod val="60000"/>
                  <a:lumOff val="40000"/>
                </a:schemeClr>
              </a:gs>
              <a:gs pos="100000">
                <a:schemeClr val="accent4">
                  <a:lumMod val="60000"/>
                  <a:lumOff val="40000"/>
                </a:schemeClr>
              </a:gs>
            </a:gsLst>
            <a:lin ang="5400000" scaled="0"/>
          </a:gradFill>
          <a:ln>
            <a:gradFill>
              <a:gsLst>
                <a:gs pos="32000">
                  <a:schemeClr val="accent1">
                    <a:lumMod val="5000"/>
                    <a:lumOff val="95000"/>
                  </a:schemeClr>
                </a:gs>
                <a:gs pos="0">
                  <a:schemeClr val="accent4">
                    <a:lumMod val="20000"/>
                    <a:lumOff val="80000"/>
                  </a:schemeClr>
                </a:gs>
                <a:gs pos="100000">
                  <a:schemeClr val="bg1"/>
                </a:gs>
                <a:gs pos="71000">
                  <a:schemeClr val="accent4">
                    <a:lumMod val="20000"/>
                    <a:lumOff val="80000"/>
                  </a:schemeClr>
                </a:gs>
              </a:gsLst>
              <a:lin ang="16200000" scaled="1"/>
            </a:gradFill>
          </a:ln>
          <a:effectLst>
            <a:outerShdw blurRad="254000" dist="152400" dir="5400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spcBef>
                <a:spcPct val="0"/>
              </a:spcBef>
              <a:spcAft>
                <a:spcPct val="0"/>
              </a:spcAft>
              <a:buClrTx/>
              <a:buSzTx/>
              <a:buFontTx/>
            </a:pPr>
            <a:endParaRPr lang="zh-CN" altLang="en-US" b="1">
              <a:solidFill>
                <a:srgbClr val="FFFFFF"/>
              </a:solidFill>
              <a:latin typeface="+mn-ea"/>
              <a:cs typeface="+mn-ea"/>
              <a:sym typeface="+mn-ea"/>
            </a:endParaRPr>
          </a:p>
        </p:txBody>
      </p:sp>
      <p:sp>
        <p:nvSpPr>
          <p:cNvPr id="33" name="任意多边形 32"/>
          <p:cNvSpPr/>
          <p:nvPr>
            <p:custDataLst>
              <p:tags r:id="rId4"/>
            </p:custDataLst>
          </p:nvPr>
        </p:nvSpPr>
        <p:spPr>
          <a:xfrm>
            <a:off x="7396271" y="2545492"/>
            <a:ext cx="1036754" cy="4072783"/>
          </a:xfrm>
          <a:custGeom>
            <a:avLst/>
            <a:gdLst>
              <a:gd name="connsiteX0" fmla="*/ 15 w 1243"/>
              <a:gd name="connsiteY0" fmla="*/ 0 h 4883"/>
              <a:gd name="connsiteX1" fmla="*/ 1232 w 1243"/>
              <a:gd name="connsiteY1" fmla="*/ 712 h 4883"/>
              <a:gd name="connsiteX2" fmla="*/ 1243 w 1243"/>
              <a:gd name="connsiteY2" fmla="*/ 4288 h 4883"/>
              <a:gd name="connsiteX3" fmla="*/ 0 w 1243"/>
              <a:gd name="connsiteY3" fmla="*/ 4883 h 4883"/>
              <a:gd name="connsiteX4" fmla="*/ 15 w 1243"/>
              <a:gd name="connsiteY4" fmla="*/ 0 h 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 h="4883">
                <a:moveTo>
                  <a:pt x="15" y="0"/>
                </a:moveTo>
                <a:lnTo>
                  <a:pt x="1232" y="712"/>
                </a:lnTo>
                <a:lnTo>
                  <a:pt x="1243" y="4288"/>
                </a:lnTo>
                <a:lnTo>
                  <a:pt x="0" y="4883"/>
                </a:lnTo>
                <a:lnTo>
                  <a:pt x="15" y="0"/>
                </a:lnTo>
                <a:close/>
              </a:path>
            </a:pathLst>
          </a:custGeom>
          <a:gradFill>
            <a:gsLst>
              <a:gs pos="54000">
                <a:schemeClr val="accent1"/>
              </a:gs>
              <a:gs pos="0">
                <a:schemeClr val="accent1">
                  <a:lumMod val="60000"/>
                  <a:lumOff val="40000"/>
                </a:schemeClr>
              </a:gs>
              <a:gs pos="81000">
                <a:schemeClr val="accent1"/>
              </a:gs>
              <a:gs pos="100000">
                <a:schemeClr val="accent1"/>
              </a:gs>
            </a:gsLst>
            <a:lin ang="5400000" scaled="0"/>
          </a:gradFill>
          <a:ln>
            <a:gradFill>
              <a:gsLst>
                <a:gs pos="37000">
                  <a:schemeClr val="accent1">
                    <a:lumMod val="5000"/>
                    <a:lumOff val="95000"/>
                  </a:schemeClr>
                </a:gs>
                <a:gs pos="0">
                  <a:schemeClr val="accent1">
                    <a:lumMod val="45000"/>
                    <a:lumOff val="55000"/>
                  </a:schemeClr>
                </a:gs>
                <a:gs pos="100000">
                  <a:schemeClr val="bg1"/>
                </a:gs>
                <a:gs pos="71000">
                  <a:schemeClr val="accent1">
                    <a:lumMod val="30000"/>
                    <a:lumOff val="70000"/>
                  </a:schemeClr>
                </a:gs>
              </a:gsLst>
              <a:lin ang="16200000" scaled="0"/>
            </a:gradFill>
          </a:ln>
          <a:effectLst>
            <a:outerShdw blurRad="254000" dist="1524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spcBef>
                <a:spcPct val="0"/>
              </a:spcBef>
              <a:spcAft>
                <a:spcPct val="0"/>
              </a:spcAft>
              <a:buClrTx/>
              <a:buSzTx/>
              <a:buFontTx/>
            </a:pPr>
            <a:endParaRPr lang="zh-CN" altLang="en-US" b="1">
              <a:solidFill>
                <a:srgbClr val="FFFFFF"/>
              </a:solidFill>
              <a:latin typeface="+mn-ea"/>
              <a:cs typeface="+mn-ea"/>
              <a:sym typeface="+mn-ea"/>
            </a:endParaRPr>
          </a:p>
        </p:txBody>
      </p:sp>
      <p:sp>
        <p:nvSpPr>
          <p:cNvPr id="16" name="任意多边形 15"/>
          <p:cNvSpPr/>
          <p:nvPr>
            <p:custDataLst>
              <p:tags r:id="rId5"/>
            </p:custDataLst>
          </p:nvPr>
        </p:nvSpPr>
        <p:spPr>
          <a:xfrm>
            <a:off x="1635115" y="5587978"/>
            <a:ext cx="3424047" cy="351979"/>
          </a:xfrm>
          <a:custGeom>
            <a:avLst/>
            <a:gdLst>
              <a:gd name="connisteX0" fmla="*/ 0 w 2971165"/>
              <a:gd name="connsiteY0" fmla="*/ 0 h 285750"/>
              <a:gd name="connisteX1" fmla="*/ 2684780 w 2971165"/>
              <a:gd name="connsiteY1" fmla="*/ 0 h 285750"/>
              <a:gd name="connisteX2" fmla="*/ 2971165 w 2971165"/>
              <a:gd name="connsiteY2" fmla="*/ 285750 h 285750"/>
            </a:gdLst>
            <a:ahLst/>
            <a:cxnLst>
              <a:cxn ang="0">
                <a:pos x="connisteX0" y="connsiteY0"/>
              </a:cxn>
              <a:cxn ang="0">
                <a:pos x="connisteX1" y="connsiteY1"/>
              </a:cxn>
              <a:cxn ang="0">
                <a:pos x="connisteX2" y="connsiteY2"/>
              </a:cxn>
            </a:cxnLst>
            <a:rect l="l" t="t" r="r" b="b"/>
            <a:pathLst>
              <a:path w="2971165" h="285750">
                <a:moveTo>
                  <a:pt x="0" y="0"/>
                </a:moveTo>
                <a:lnTo>
                  <a:pt x="2684780" y="0"/>
                </a:lnTo>
                <a:lnTo>
                  <a:pt x="2971165" y="285750"/>
                </a:lnTo>
              </a:path>
            </a:pathLst>
          </a:custGeom>
          <a:noFill/>
          <a:ln>
            <a:gradFill>
              <a:gsLst>
                <a:gs pos="100000">
                  <a:srgbClr val="AFC6FF">
                    <a:alpha val="0"/>
                  </a:srgbClr>
                </a:gs>
                <a:gs pos="47000">
                  <a:schemeClr val="accent1">
                    <a:alpha val="70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52500"/>
          </a:bodyPr>
          <a:lstStyle/>
          <a:p>
            <a:pPr lvl="0" algn="ctr">
              <a:buClrTx/>
              <a:buSzTx/>
              <a:buFontTx/>
            </a:pPr>
            <a:endParaRPr lang="zh-CN" altLang="en-US">
              <a:sym typeface="+mn-ea"/>
            </a:endParaRPr>
          </a:p>
        </p:txBody>
      </p:sp>
      <p:sp>
        <p:nvSpPr>
          <p:cNvPr id="24" name="任意多边形 23"/>
          <p:cNvSpPr/>
          <p:nvPr>
            <p:custDataLst>
              <p:tags r:id="rId6"/>
            </p:custDataLst>
          </p:nvPr>
        </p:nvSpPr>
        <p:spPr>
          <a:xfrm>
            <a:off x="8481909" y="3085641"/>
            <a:ext cx="3759171" cy="666425"/>
          </a:xfrm>
          <a:custGeom>
            <a:avLst/>
            <a:gdLst>
              <a:gd name="connsiteX0" fmla="*/ 0 w 4507"/>
              <a:gd name="connsiteY0" fmla="*/ 799 h 799"/>
              <a:gd name="connsiteX1" fmla="*/ 820 w 4507"/>
              <a:gd name="connsiteY1" fmla="*/ 0 h 799"/>
              <a:gd name="connsiteX2" fmla="*/ 4507 w 4507"/>
              <a:gd name="connsiteY2" fmla="*/ 0 h 799"/>
            </a:gdLst>
            <a:ahLst/>
            <a:cxnLst>
              <a:cxn ang="0">
                <a:pos x="connsiteX0" y="connsiteY0"/>
              </a:cxn>
              <a:cxn ang="0">
                <a:pos x="connsiteX1" y="connsiteY1"/>
              </a:cxn>
              <a:cxn ang="0">
                <a:pos x="connsiteX2" y="connsiteY2"/>
              </a:cxn>
            </a:cxnLst>
            <a:rect l="l" t="t" r="r" b="b"/>
            <a:pathLst>
              <a:path w="4507" h="799">
                <a:moveTo>
                  <a:pt x="0" y="799"/>
                </a:moveTo>
                <a:lnTo>
                  <a:pt x="820" y="0"/>
                </a:lnTo>
                <a:lnTo>
                  <a:pt x="4507" y="0"/>
                </a:lnTo>
              </a:path>
            </a:pathLst>
          </a:custGeom>
          <a:noFill/>
          <a:ln>
            <a:gradFill>
              <a:gsLst>
                <a:gs pos="100000">
                  <a:srgbClr val="AFC6FF">
                    <a:alpha val="0"/>
                  </a:srgbClr>
                </a:gs>
                <a:gs pos="47000">
                  <a:schemeClr val="accent1">
                    <a:alpha val="7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4" name="矩形 3"/>
          <p:cNvSpPr/>
          <p:nvPr>
            <p:custDataLst>
              <p:tags r:id="rId7"/>
            </p:custDataLst>
          </p:nvPr>
        </p:nvSpPr>
        <p:spPr>
          <a:xfrm>
            <a:off x="1746232" y="5155587"/>
            <a:ext cx="2937412" cy="392523"/>
          </a:xfrm>
          <a:prstGeom prst="rect">
            <a:avLst/>
          </a:prstGeom>
          <a:noFill/>
        </p:spPr>
        <p:txBody>
          <a:bodyPr wrap="square" lIns="0" tIns="0" rIns="0" bIns="0" rtlCol="0" anchor="b" anchorCtr="0">
            <a:noAutofit/>
          </a:bodyPr>
          <a:lstStyle/>
          <a:p>
            <a:pPr algn="r">
              <a:spcBef>
                <a:spcPct val="0"/>
              </a:spcBef>
              <a:spcAft>
                <a:spcPct val="0"/>
              </a:spcAft>
            </a:pPr>
            <a:r>
              <a:rPr lang="zh-CN" altLang="en-US" sz="2000" b="1">
                <a:solidFill>
                  <a:schemeClr val="accent1"/>
                </a:solidFill>
                <a:latin typeface="+mn-ea"/>
                <a:cs typeface="+mn-ea"/>
              </a:rPr>
              <a:t>是否及时？</a:t>
            </a:r>
            <a:endParaRPr lang="zh-CN" altLang="en-US" sz="2000" b="1">
              <a:solidFill>
                <a:schemeClr val="accent1"/>
              </a:solidFill>
              <a:latin typeface="+mn-ea"/>
              <a:cs typeface="+mn-ea"/>
            </a:endParaRPr>
          </a:p>
        </p:txBody>
      </p:sp>
      <p:sp>
        <p:nvSpPr>
          <p:cNvPr id="3" name="任意多边形 2"/>
          <p:cNvSpPr/>
          <p:nvPr>
            <p:custDataLst>
              <p:tags r:id="rId8"/>
            </p:custDataLst>
          </p:nvPr>
        </p:nvSpPr>
        <p:spPr>
          <a:xfrm>
            <a:off x="1241966" y="2636789"/>
            <a:ext cx="4738630" cy="629951"/>
          </a:xfrm>
          <a:custGeom>
            <a:avLst/>
            <a:gdLst>
              <a:gd name="connsiteX0" fmla="*/ 0 w 4050"/>
              <a:gd name="connsiteY0" fmla="*/ 0 h 798"/>
              <a:gd name="connsiteX1" fmla="*/ 3411 w 4050"/>
              <a:gd name="connsiteY1" fmla="*/ 0 h 798"/>
              <a:gd name="connsiteX2" fmla="*/ 4050 w 4050"/>
              <a:gd name="connsiteY2" fmla="*/ 798 h 798"/>
            </a:gdLst>
            <a:ahLst/>
            <a:cxnLst>
              <a:cxn ang="0">
                <a:pos x="connsiteX0" y="connsiteY0"/>
              </a:cxn>
              <a:cxn ang="0">
                <a:pos x="connsiteX1" y="connsiteY1"/>
              </a:cxn>
              <a:cxn ang="0">
                <a:pos x="connsiteX2" y="connsiteY2"/>
              </a:cxn>
            </a:cxnLst>
            <a:rect l="l" t="t" r="r" b="b"/>
            <a:pathLst>
              <a:path w="4050" h="798">
                <a:moveTo>
                  <a:pt x="0" y="0"/>
                </a:moveTo>
                <a:lnTo>
                  <a:pt x="3411" y="0"/>
                </a:lnTo>
                <a:lnTo>
                  <a:pt x="4050" y="798"/>
                </a:lnTo>
              </a:path>
            </a:pathLst>
          </a:custGeom>
          <a:noFill/>
          <a:ln>
            <a:gradFill>
              <a:gsLst>
                <a:gs pos="0">
                  <a:schemeClr val="accent4"/>
                </a:gs>
                <a:gs pos="100000">
                  <a:schemeClr val="accent4">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5" name="矩形 4"/>
          <p:cNvSpPr/>
          <p:nvPr>
            <p:custDataLst>
              <p:tags r:id="rId9"/>
            </p:custDataLst>
          </p:nvPr>
        </p:nvSpPr>
        <p:spPr>
          <a:xfrm>
            <a:off x="234624" y="2772786"/>
            <a:ext cx="4778081" cy="1348985"/>
          </a:xfrm>
          <a:prstGeom prst="rect">
            <a:avLst/>
          </a:prstGeom>
          <a:noFill/>
        </p:spPr>
        <p:txBody>
          <a:bodyPr wrap="square" lIns="0" tIns="0" rIns="0" bIns="0" rtlCol="0" anchor="t" anchorCtr="0">
            <a:noAutofit/>
          </a:bodyPr>
          <a:lstStyle/>
          <a:p>
            <a:pPr algn="l">
              <a:lnSpc>
                <a:spcPct val="130000"/>
              </a:lnSpc>
              <a:spcBef>
                <a:spcPct val="0"/>
              </a:spcBef>
              <a:spcAft>
                <a:spcPct val="0"/>
              </a:spcAft>
            </a:pPr>
            <a:r>
              <a:rPr lang="zh-CN" altLang="en-US" sz="1600" b="1" dirty="0">
                <a:ln>
                  <a:noFill/>
                  <a:prstDash val="sysDot"/>
                </a:ln>
                <a:solidFill>
                  <a:schemeClr val="tx1">
                    <a:lumMod val="65000"/>
                    <a:lumOff val="35000"/>
                  </a:schemeClr>
                </a:solidFill>
                <a:latin typeface="+mn-ea"/>
                <a:cs typeface="+mn-ea"/>
              </a:rPr>
              <a:t>实验技术队伍岗位、培训、薪酬、职称、评价等政策制定与实施情况等</a:t>
            </a:r>
            <a:endParaRPr lang="zh-CN" altLang="en-US" sz="1600" b="1" dirty="0">
              <a:ln>
                <a:noFill/>
                <a:prstDash val="sysDot"/>
              </a:ln>
              <a:solidFill>
                <a:schemeClr val="tx1">
                  <a:lumMod val="65000"/>
                  <a:lumOff val="35000"/>
                </a:schemeClr>
              </a:solidFill>
              <a:latin typeface="+mn-ea"/>
              <a:cs typeface="+mn-ea"/>
            </a:endParaRPr>
          </a:p>
          <a:p>
            <a:pPr marL="285750" indent="-285750" algn="l">
              <a:lnSpc>
                <a:spcPct val="130000"/>
              </a:lnSpc>
              <a:spcBef>
                <a:spcPct val="0"/>
              </a:spcBef>
              <a:spcAft>
                <a:spcPct val="0"/>
              </a:spcAft>
              <a:buFont typeface="Wingdings" panose="05000000000000000000" charset="0"/>
              <a:buChar char="ü"/>
            </a:pPr>
            <a:r>
              <a:rPr lang="zh-CN" altLang="en-US" sz="1600" dirty="0">
                <a:ln>
                  <a:noFill/>
                  <a:prstDash val="sysDot"/>
                </a:ln>
                <a:solidFill>
                  <a:schemeClr val="tx1">
                    <a:lumMod val="65000"/>
                    <a:lumOff val="35000"/>
                  </a:schemeClr>
                </a:solidFill>
                <a:latin typeface="+mn-ea"/>
                <a:cs typeface="+mn-ea"/>
              </a:rPr>
              <a:t>实验技术系列单独设岗、晋升通道、技能培训、</a:t>
            </a:r>
            <a:r>
              <a:rPr lang="zh-CN" altLang="en-US" sz="1600" dirty="0">
                <a:ln>
                  <a:noFill/>
                  <a:prstDash val="sysDot"/>
                </a:ln>
                <a:solidFill>
                  <a:schemeClr val="accent1"/>
                </a:solidFill>
                <a:latin typeface="+mn-ea"/>
                <a:cs typeface="+mn-ea"/>
              </a:rPr>
              <a:t>薪酬情况</a:t>
            </a:r>
            <a:endParaRPr lang="zh-CN" altLang="en-US" sz="1600" dirty="0">
              <a:ln>
                <a:noFill/>
                <a:prstDash val="sysDot"/>
              </a:ln>
              <a:solidFill>
                <a:schemeClr val="tx1">
                  <a:lumMod val="65000"/>
                  <a:lumOff val="35000"/>
                </a:schemeClr>
              </a:solidFill>
              <a:latin typeface="+mn-ea"/>
              <a:cs typeface="+mn-ea"/>
            </a:endParaRPr>
          </a:p>
          <a:p>
            <a:pPr indent="0" algn="l">
              <a:lnSpc>
                <a:spcPct val="130000"/>
              </a:lnSpc>
              <a:spcBef>
                <a:spcPct val="0"/>
              </a:spcBef>
              <a:spcAft>
                <a:spcPct val="0"/>
              </a:spcAft>
              <a:buNone/>
            </a:pPr>
            <a:r>
              <a:rPr lang="zh-CN" altLang="en-US" sz="1600" b="1" dirty="0">
                <a:ln>
                  <a:noFill/>
                  <a:prstDash val="sysDot"/>
                </a:ln>
                <a:solidFill>
                  <a:schemeClr val="tx1">
                    <a:lumMod val="65000"/>
                    <a:lumOff val="35000"/>
                  </a:schemeClr>
                </a:solidFill>
                <a:latin typeface="+mn-ea"/>
                <a:cs typeface="+mn-ea"/>
              </a:rPr>
              <a:t>建立和稳定高水平专业化实验技术队伍情况等</a:t>
            </a:r>
            <a:endParaRPr lang="zh-CN" altLang="en-US" sz="1600" dirty="0">
              <a:ln>
                <a:noFill/>
                <a:prstDash val="sysDot"/>
              </a:ln>
              <a:solidFill>
                <a:schemeClr val="tx1">
                  <a:lumMod val="65000"/>
                  <a:lumOff val="35000"/>
                </a:schemeClr>
              </a:solidFill>
              <a:latin typeface="+mn-ea"/>
              <a:cs typeface="+mn-ea"/>
            </a:endParaRPr>
          </a:p>
          <a:p>
            <a:pPr marL="285750" indent="-285750" algn="l">
              <a:lnSpc>
                <a:spcPct val="130000"/>
              </a:lnSpc>
              <a:spcBef>
                <a:spcPct val="0"/>
              </a:spcBef>
              <a:spcAft>
                <a:spcPct val="0"/>
              </a:spcAft>
              <a:buFont typeface="Wingdings" panose="05000000000000000000" charset="0"/>
              <a:buChar char="ü"/>
            </a:pPr>
            <a:r>
              <a:rPr lang="zh-CN" altLang="en-US" sz="1600" dirty="0">
                <a:ln>
                  <a:noFill/>
                  <a:prstDash val="sysDot"/>
                </a:ln>
                <a:solidFill>
                  <a:schemeClr val="tx1">
                    <a:lumMod val="65000"/>
                    <a:lumOff val="35000"/>
                  </a:schemeClr>
                </a:solidFill>
                <a:latin typeface="+mn-ea"/>
                <a:cs typeface="+mn-ea"/>
              </a:rPr>
              <a:t>团队建设</a:t>
            </a:r>
            <a:r>
              <a:rPr lang="en-US" altLang="zh-CN" sz="1600" dirty="0">
                <a:ln>
                  <a:noFill/>
                  <a:prstDash val="sysDot"/>
                </a:ln>
                <a:solidFill>
                  <a:schemeClr val="tx1">
                    <a:lumMod val="65000"/>
                    <a:lumOff val="35000"/>
                  </a:schemeClr>
                </a:solidFill>
                <a:latin typeface="+mn-ea"/>
                <a:cs typeface="+mn-ea"/>
              </a:rPr>
              <a:t> </a:t>
            </a:r>
            <a:r>
              <a:rPr lang="zh-CN" altLang="en-US" sz="1600" dirty="0">
                <a:ln>
                  <a:noFill/>
                  <a:prstDash val="sysDot"/>
                </a:ln>
                <a:solidFill>
                  <a:schemeClr val="tx1">
                    <a:lumMod val="65000"/>
                    <a:lumOff val="35000"/>
                  </a:schemeClr>
                </a:solidFill>
                <a:latin typeface="+mn-ea"/>
                <a:cs typeface="+mn-ea"/>
              </a:rPr>
              <a:t>（职称结构、学历结构、年龄结构、专职兼职比例</a:t>
            </a:r>
            <a:r>
              <a:rPr lang="en-US" altLang="zh-CN" sz="1600" dirty="0">
                <a:ln>
                  <a:noFill/>
                  <a:prstDash val="sysDot"/>
                </a:ln>
                <a:solidFill>
                  <a:schemeClr val="tx1">
                    <a:lumMod val="65000"/>
                    <a:lumOff val="35000"/>
                  </a:schemeClr>
                </a:solidFill>
                <a:latin typeface="+mn-ea"/>
                <a:cs typeface="+mn-ea"/>
              </a:rPr>
              <a:t>…</a:t>
            </a:r>
            <a:endParaRPr lang="zh-CN" altLang="en-US" sz="1600" dirty="0">
              <a:ln>
                <a:noFill/>
                <a:prstDash val="sysDot"/>
              </a:ln>
              <a:solidFill>
                <a:schemeClr val="tx1">
                  <a:lumMod val="65000"/>
                  <a:lumOff val="35000"/>
                </a:schemeClr>
              </a:solidFill>
              <a:latin typeface="+mn-ea"/>
              <a:cs typeface="+mn-ea"/>
            </a:endParaRPr>
          </a:p>
          <a:p>
            <a:pPr marL="285750" indent="-285750" algn="l">
              <a:lnSpc>
                <a:spcPct val="130000"/>
              </a:lnSpc>
              <a:spcBef>
                <a:spcPct val="0"/>
              </a:spcBef>
              <a:spcAft>
                <a:spcPct val="0"/>
              </a:spcAft>
              <a:buFont typeface="Wingdings" panose="05000000000000000000" charset="0"/>
              <a:buChar char="ü"/>
            </a:pPr>
            <a:r>
              <a:rPr lang="zh-CN" altLang="en-US" sz="1600" dirty="0">
                <a:ln>
                  <a:noFill/>
                  <a:prstDash val="sysDot"/>
                </a:ln>
                <a:solidFill>
                  <a:schemeClr val="accent1"/>
                </a:solidFill>
                <a:latin typeface="+mn-ea"/>
                <a:cs typeface="+mn-ea"/>
              </a:rPr>
              <a:t>高级人才引进</a:t>
            </a:r>
            <a:endParaRPr lang="zh-CN" altLang="en-US" sz="1600" dirty="0">
              <a:ln>
                <a:noFill/>
                <a:prstDash val="sysDot"/>
              </a:ln>
              <a:solidFill>
                <a:schemeClr val="accent1"/>
              </a:solidFill>
              <a:latin typeface="+mn-ea"/>
              <a:cs typeface="+mn-ea"/>
            </a:endParaRPr>
          </a:p>
          <a:p>
            <a:pPr marL="285750" indent="-285750" algn="l">
              <a:lnSpc>
                <a:spcPct val="130000"/>
              </a:lnSpc>
              <a:spcBef>
                <a:spcPct val="0"/>
              </a:spcBef>
              <a:spcAft>
                <a:spcPct val="0"/>
              </a:spcAft>
              <a:buFont typeface="Wingdings" panose="05000000000000000000" charset="0"/>
              <a:buChar char="ü"/>
            </a:pPr>
            <a:endParaRPr lang="zh-CN" altLang="en-US" sz="1600" dirty="0">
              <a:ln>
                <a:noFill/>
                <a:prstDash val="sysDot"/>
              </a:ln>
              <a:solidFill>
                <a:schemeClr val="tx1">
                  <a:lumMod val="65000"/>
                  <a:lumOff val="35000"/>
                </a:schemeClr>
              </a:solidFill>
              <a:latin typeface="+mn-ea"/>
              <a:cs typeface="+mn-ea"/>
            </a:endParaRPr>
          </a:p>
          <a:p>
            <a:pPr indent="0" algn="l">
              <a:lnSpc>
                <a:spcPct val="130000"/>
              </a:lnSpc>
              <a:spcBef>
                <a:spcPct val="0"/>
              </a:spcBef>
              <a:spcAft>
                <a:spcPct val="0"/>
              </a:spcAft>
              <a:buFont typeface="Wingdings" panose="05000000000000000000" charset="0"/>
              <a:buNone/>
            </a:pPr>
            <a:r>
              <a:rPr lang="en-US" altLang="zh-CN" sz="1600" dirty="0">
                <a:ln>
                  <a:noFill/>
                  <a:prstDash val="sysDot"/>
                </a:ln>
                <a:solidFill>
                  <a:schemeClr val="tx1">
                    <a:lumMod val="65000"/>
                    <a:lumOff val="35000"/>
                  </a:schemeClr>
                </a:solidFill>
                <a:latin typeface="+mn-ea"/>
                <a:cs typeface="+mn-ea"/>
              </a:rPr>
              <a:t>  </a:t>
            </a:r>
            <a:endParaRPr lang="en-US" altLang="zh-CN" sz="1600" dirty="0">
              <a:ln>
                <a:noFill/>
                <a:prstDash val="sysDot"/>
              </a:ln>
              <a:solidFill>
                <a:schemeClr val="tx1">
                  <a:lumMod val="65000"/>
                  <a:lumOff val="35000"/>
                </a:schemeClr>
              </a:solidFill>
              <a:latin typeface="+mn-ea"/>
              <a:cs typeface="+mn-ea"/>
            </a:endParaRPr>
          </a:p>
        </p:txBody>
      </p:sp>
      <p:sp>
        <p:nvSpPr>
          <p:cNvPr id="8" name="矩形 7"/>
          <p:cNvSpPr/>
          <p:nvPr>
            <p:custDataLst>
              <p:tags r:id="rId10"/>
            </p:custDataLst>
          </p:nvPr>
        </p:nvSpPr>
        <p:spPr>
          <a:xfrm>
            <a:off x="1796490" y="5731772"/>
            <a:ext cx="2893319" cy="1718048"/>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1600" b="1" dirty="0">
                <a:ln>
                  <a:noFill/>
                  <a:prstDash val="sysDot"/>
                </a:ln>
                <a:solidFill>
                  <a:schemeClr val="tx1">
                    <a:lumMod val="65000"/>
                    <a:lumOff val="35000"/>
                  </a:schemeClr>
                </a:solidFill>
                <a:latin typeface="+mn-ea"/>
                <a:cs typeface="+mn-ea"/>
              </a:rPr>
              <a:t>在线服务平台建设情况，物联网设备安装情况，与省共享平台对接及信息报送情况等</a:t>
            </a:r>
            <a:endParaRPr lang="zh-CN" altLang="en-US" sz="1600" b="1" dirty="0">
              <a:ln>
                <a:noFill/>
                <a:prstDash val="sysDot"/>
              </a:ln>
              <a:solidFill>
                <a:schemeClr val="tx1">
                  <a:lumMod val="65000"/>
                  <a:lumOff val="35000"/>
                </a:schemeClr>
              </a:solidFill>
              <a:latin typeface="+mn-ea"/>
              <a:cs typeface="+mn-ea"/>
            </a:endParaRPr>
          </a:p>
        </p:txBody>
      </p:sp>
      <p:sp>
        <p:nvSpPr>
          <p:cNvPr id="14" name="矩形 13"/>
          <p:cNvSpPr/>
          <p:nvPr>
            <p:custDataLst>
              <p:tags r:id="rId11"/>
            </p:custDataLst>
          </p:nvPr>
        </p:nvSpPr>
        <p:spPr>
          <a:xfrm>
            <a:off x="9190990" y="3162935"/>
            <a:ext cx="4296410" cy="2771140"/>
          </a:xfrm>
          <a:prstGeom prst="rect">
            <a:avLst/>
          </a:prstGeom>
          <a:noFill/>
        </p:spPr>
        <p:txBody>
          <a:bodyPr wrap="square" lIns="0" tIns="0" rIns="0" bIns="0" rtlCol="0" anchor="t" anchorCtr="0">
            <a:noAutofit/>
          </a:bodyPr>
          <a:lstStyle/>
          <a:p>
            <a:pPr>
              <a:lnSpc>
                <a:spcPct val="130000"/>
              </a:lnSpc>
              <a:spcBef>
                <a:spcPct val="0"/>
              </a:spcBef>
              <a:spcAft>
                <a:spcPct val="0"/>
              </a:spcAft>
            </a:pPr>
            <a:r>
              <a:rPr lang="zh-CN" altLang="en-US" sz="1600" b="1" dirty="0">
                <a:ln>
                  <a:noFill/>
                  <a:prstDash val="sysDot"/>
                </a:ln>
                <a:solidFill>
                  <a:schemeClr val="tx1">
                    <a:lumMod val="65000"/>
                    <a:lumOff val="35000"/>
                  </a:schemeClr>
                </a:solidFill>
                <a:latin typeface="+mn-ea"/>
                <a:cs typeface="+mn-ea"/>
              </a:rPr>
              <a:t>开放共享制度、激励约束机制建设与实施情况等</a:t>
            </a:r>
            <a:endParaRPr lang="zh-CN" altLang="en-US" sz="1600" b="1" dirty="0">
              <a:ln>
                <a:noFill/>
                <a:prstDash val="sysDot"/>
              </a:ln>
              <a:solidFill>
                <a:schemeClr val="tx1">
                  <a:lumMod val="65000"/>
                  <a:lumOff val="35000"/>
                </a:schemeClr>
              </a:solidFill>
              <a:latin typeface="+mn-ea"/>
              <a:cs typeface="+mn-ea"/>
            </a:endParaRPr>
          </a:p>
          <a:p>
            <a:pPr marL="285750" indent="-285750">
              <a:lnSpc>
                <a:spcPct val="130000"/>
              </a:lnSpc>
              <a:spcBef>
                <a:spcPct val="0"/>
              </a:spcBef>
              <a:spcAft>
                <a:spcPct val="0"/>
              </a:spcAft>
              <a:buFont typeface="Wingdings" panose="05000000000000000000" charset="0"/>
              <a:buChar char="ü"/>
            </a:pPr>
            <a:r>
              <a:rPr lang="zh-CN" altLang="en-US" sz="1600" b="1" dirty="0">
                <a:ln>
                  <a:noFill/>
                  <a:prstDash val="sysDot"/>
                </a:ln>
                <a:solidFill>
                  <a:schemeClr val="tx1">
                    <a:lumMod val="65000"/>
                    <a:lumOff val="35000"/>
                  </a:schemeClr>
                </a:solidFill>
                <a:latin typeface="+mn-ea"/>
                <a:cs typeface="+mn-ea"/>
              </a:rPr>
              <a:t>是否有开放共享政策？</a:t>
            </a:r>
            <a:r>
              <a:rPr lang="zh-CN" altLang="en-US" sz="1600" dirty="0">
                <a:ln>
                  <a:noFill/>
                  <a:prstDash val="sysDot"/>
                </a:ln>
                <a:solidFill>
                  <a:schemeClr val="accent1"/>
                </a:solidFill>
                <a:latin typeface="+mn-ea"/>
                <a:cs typeface="+mn-ea"/>
              </a:rPr>
              <a:t>是否体现对实验室人员的绩效奖励？对闲置仪器的问责？</a:t>
            </a:r>
            <a:endParaRPr lang="zh-CN" altLang="en-US" sz="1600" dirty="0">
              <a:ln>
                <a:noFill/>
                <a:prstDash val="sysDot"/>
              </a:ln>
              <a:solidFill>
                <a:schemeClr val="accent1"/>
              </a:solidFill>
              <a:latin typeface="+mn-ea"/>
              <a:cs typeface="+mn-ea"/>
            </a:endParaRPr>
          </a:p>
          <a:p>
            <a:pPr indent="0">
              <a:lnSpc>
                <a:spcPct val="130000"/>
              </a:lnSpc>
              <a:spcBef>
                <a:spcPct val="0"/>
              </a:spcBef>
              <a:spcAft>
                <a:spcPct val="0"/>
              </a:spcAft>
              <a:buFont typeface="Wingdings" panose="05000000000000000000" charset="0"/>
              <a:buNone/>
            </a:pPr>
            <a:r>
              <a:rPr lang="zh-CN" altLang="en-US" sz="1600" b="1" dirty="0">
                <a:ln>
                  <a:noFill/>
                  <a:prstDash val="sysDot"/>
                </a:ln>
                <a:solidFill>
                  <a:schemeClr val="tx1">
                    <a:lumMod val="65000"/>
                    <a:lumOff val="35000"/>
                  </a:schemeClr>
                </a:solidFill>
                <a:latin typeface="+mn-ea"/>
                <a:cs typeface="+mn-ea"/>
              </a:rPr>
              <a:t>科研设施和仪器管理体系建设运行情况、</a:t>
            </a:r>
            <a:r>
              <a:rPr lang="zh-CN" altLang="en-US" sz="1600" b="1" dirty="0">
                <a:ln>
                  <a:noFill/>
                  <a:prstDash val="sysDot"/>
                </a:ln>
                <a:solidFill>
                  <a:schemeClr val="tx1">
                    <a:lumMod val="65000"/>
                    <a:lumOff val="35000"/>
                  </a:schemeClr>
                </a:solidFill>
                <a:latin typeface="+mn-ea"/>
                <a:cs typeface="+mn-ea"/>
                <a:sym typeface="+mn-ea"/>
              </a:rPr>
              <a:t>集约化管理情况（是否建立公共服务中心）等</a:t>
            </a:r>
            <a:endParaRPr lang="zh-CN" altLang="en-US" sz="1600" b="1" dirty="0">
              <a:ln>
                <a:noFill/>
                <a:prstDash val="sysDot"/>
              </a:ln>
              <a:solidFill>
                <a:schemeClr val="tx1">
                  <a:lumMod val="65000"/>
                  <a:lumOff val="35000"/>
                </a:schemeClr>
              </a:solidFill>
              <a:latin typeface="+mn-ea"/>
              <a:cs typeface="+mn-ea"/>
            </a:endParaRPr>
          </a:p>
          <a:p>
            <a:pPr marL="285750" indent="-285750">
              <a:lnSpc>
                <a:spcPct val="130000"/>
              </a:lnSpc>
              <a:spcBef>
                <a:spcPct val="0"/>
              </a:spcBef>
              <a:spcAft>
                <a:spcPct val="0"/>
              </a:spcAft>
              <a:buFont typeface="Wingdings" panose="05000000000000000000" charset="0"/>
              <a:buChar char="ü"/>
            </a:pPr>
            <a:r>
              <a:rPr lang="zh-CN" altLang="en-US" sz="1600" dirty="0">
                <a:ln>
                  <a:noFill/>
                  <a:prstDash val="sysDot"/>
                </a:ln>
                <a:solidFill>
                  <a:schemeClr val="accent1"/>
                </a:solidFill>
                <a:latin typeface="+mn-ea"/>
                <a:cs typeface="+mn-ea"/>
              </a:rPr>
              <a:t>是否做到仪器台账清晰、使用登记规范、维护保养有计划？</a:t>
            </a:r>
            <a:endParaRPr lang="zh-CN" altLang="en-US" sz="1600" dirty="0">
              <a:ln>
                <a:noFill/>
                <a:prstDash val="sysDot"/>
              </a:ln>
              <a:solidFill>
                <a:schemeClr val="accent1"/>
              </a:solidFill>
              <a:latin typeface="+mn-ea"/>
              <a:cs typeface="+mn-ea"/>
            </a:endParaRPr>
          </a:p>
          <a:p>
            <a:pPr marL="285750" indent="-285750">
              <a:lnSpc>
                <a:spcPct val="130000"/>
              </a:lnSpc>
              <a:spcBef>
                <a:spcPct val="0"/>
              </a:spcBef>
              <a:spcAft>
                <a:spcPct val="0"/>
              </a:spcAft>
              <a:buFont typeface="Wingdings" panose="05000000000000000000" charset="0"/>
              <a:buChar char="ü"/>
            </a:pPr>
            <a:r>
              <a:rPr lang="zh-CN" altLang="en-US" sz="1600" dirty="0">
                <a:ln>
                  <a:noFill/>
                  <a:prstDash val="sysDot"/>
                </a:ln>
                <a:solidFill>
                  <a:schemeClr val="tx1">
                    <a:lumMod val="65000"/>
                    <a:lumOff val="35000"/>
                  </a:schemeClr>
                </a:solidFill>
                <a:latin typeface="+mn-ea"/>
                <a:cs typeface="+mn-ea"/>
              </a:rPr>
              <a:t>是否有配套政策？（实验室建设、管理；实验室安全、集约化平台建设管理；危险化学物品、废除物管理；水电、消防安全管理</a:t>
            </a:r>
            <a:r>
              <a:rPr lang="en-US" altLang="zh-CN" sz="1600" dirty="0">
                <a:ln>
                  <a:noFill/>
                  <a:prstDash val="sysDot"/>
                </a:ln>
                <a:solidFill>
                  <a:schemeClr val="tx1">
                    <a:lumMod val="65000"/>
                    <a:lumOff val="35000"/>
                  </a:schemeClr>
                </a:solidFill>
                <a:latin typeface="+mn-ea"/>
                <a:cs typeface="+mn-ea"/>
              </a:rPr>
              <a:t>………</a:t>
            </a:r>
            <a:r>
              <a:rPr lang="zh-CN" altLang="en-US" sz="1600" dirty="0">
                <a:ln>
                  <a:noFill/>
                  <a:prstDash val="sysDot"/>
                </a:ln>
                <a:solidFill>
                  <a:schemeClr val="tx1">
                    <a:lumMod val="65000"/>
                    <a:lumOff val="35000"/>
                  </a:schemeClr>
                </a:solidFill>
                <a:latin typeface="+mn-ea"/>
                <a:cs typeface="+mn-ea"/>
              </a:rPr>
              <a:t>）</a:t>
            </a:r>
            <a:endParaRPr lang="zh-CN" altLang="en-US" sz="1600" dirty="0">
              <a:ln>
                <a:noFill/>
                <a:prstDash val="sysDot"/>
              </a:ln>
              <a:solidFill>
                <a:schemeClr val="tx1">
                  <a:lumMod val="65000"/>
                  <a:lumOff val="35000"/>
                </a:schemeClr>
              </a:solidFill>
              <a:latin typeface="+mn-ea"/>
              <a:cs typeface="+mn-ea"/>
            </a:endParaRPr>
          </a:p>
          <a:p>
            <a:pPr marL="285750" indent="-285750">
              <a:lnSpc>
                <a:spcPct val="130000"/>
              </a:lnSpc>
              <a:spcBef>
                <a:spcPct val="0"/>
              </a:spcBef>
              <a:spcAft>
                <a:spcPct val="0"/>
              </a:spcAft>
              <a:buFont typeface="Wingdings" panose="05000000000000000000" charset="0"/>
              <a:buChar char="ü"/>
            </a:pPr>
            <a:r>
              <a:rPr lang="zh-CN" altLang="en-US" sz="1600" dirty="0">
                <a:ln>
                  <a:noFill/>
                  <a:prstDash val="sysDot"/>
                </a:ln>
                <a:solidFill>
                  <a:schemeClr val="accent1"/>
                </a:solidFill>
                <a:latin typeface="+mn-ea"/>
                <a:cs typeface="+mn-ea"/>
              </a:rPr>
              <a:t>是否将仪器设备集中至校级、院级公共平台？</a:t>
            </a:r>
            <a:endParaRPr lang="zh-CN" altLang="en-US" sz="1600" dirty="0">
              <a:ln>
                <a:noFill/>
                <a:prstDash val="sysDot"/>
              </a:ln>
              <a:solidFill>
                <a:schemeClr val="accent1"/>
              </a:solidFill>
              <a:latin typeface="+mn-ea"/>
              <a:cs typeface="+mn-ea"/>
            </a:endParaRPr>
          </a:p>
        </p:txBody>
      </p:sp>
      <p:sp>
        <p:nvSpPr>
          <p:cNvPr id="12" name="标题 16"/>
          <p:cNvSpPr>
            <a:spLocks noGrp="1"/>
          </p:cNvSpPr>
          <p:nvPr>
            <p:ph type="title"/>
            <p:custDataLst>
              <p:tags r:id="rId12"/>
            </p:custDataLst>
          </p:nvPr>
        </p:nvSpPr>
        <p:spPr>
          <a:xfrm>
            <a:off x="1386275" y="403486"/>
            <a:ext cx="10969200" cy="705600"/>
          </a:xfrm>
        </p:spPr>
        <p:txBody>
          <a:bodyPr wrap="square">
            <a:normAutofit fontScale="90000"/>
          </a:bodyPr>
          <a:lstStyle/>
          <a:p>
            <a:r>
              <a:rPr lang="zh-CN" altLang="en-US" dirty="0">
                <a:solidFill>
                  <a:schemeClr val="tx1"/>
                </a:solidFill>
                <a:latin typeface="+mj-ea"/>
                <a:ea typeface="+mj-ea"/>
              </a:rPr>
              <a:t>组织管理</a:t>
            </a:r>
            <a:endParaRPr lang="zh-CN" altLang="en-US" dirty="0">
              <a:solidFill>
                <a:schemeClr val="tx1"/>
              </a:solidFill>
              <a:latin typeface="+mj-ea"/>
              <a:ea typeface="+mj-ea"/>
            </a:endParaRPr>
          </a:p>
        </p:txBody>
      </p:sp>
      <p:sp>
        <p:nvSpPr>
          <p:cNvPr id="15" name="矩形 14"/>
          <p:cNvSpPr/>
          <p:nvPr>
            <p:custDataLst>
              <p:tags r:id="rId13"/>
            </p:custDataLst>
          </p:nvPr>
        </p:nvSpPr>
        <p:spPr>
          <a:xfrm>
            <a:off x="2121391" y="2131289"/>
            <a:ext cx="2937412" cy="392523"/>
          </a:xfrm>
          <a:prstGeom prst="rect">
            <a:avLst/>
          </a:prstGeom>
          <a:noFill/>
        </p:spPr>
        <p:txBody>
          <a:bodyPr wrap="square" lIns="0" tIns="0" rIns="0" bIns="0" rtlCol="0" anchor="b" anchorCtr="0">
            <a:noAutofit/>
          </a:bodyPr>
          <a:lstStyle/>
          <a:p>
            <a:pPr algn="r">
              <a:spcBef>
                <a:spcPct val="0"/>
              </a:spcBef>
              <a:spcAft>
                <a:spcPct val="0"/>
              </a:spcAft>
            </a:pPr>
            <a:r>
              <a:rPr lang="zh-CN" altLang="en-US" sz="2000" b="1" dirty="0">
                <a:solidFill>
                  <a:schemeClr val="accent4"/>
                </a:solidFill>
                <a:latin typeface="+mn-ea"/>
                <a:cs typeface="+mn-ea"/>
              </a:rPr>
              <a:t>是否体现？是否稳定？</a:t>
            </a:r>
            <a:endParaRPr lang="zh-CN" altLang="en-US" sz="2000" b="1" dirty="0">
              <a:solidFill>
                <a:schemeClr val="accent4"/>
              </a:solidFill>
              <a:latin typeface="+mn-ea"/>
              <a:cs typeface="+mn-ea"/>
            </a:endParaRPr>
          </a:p>
        </p:txBody>
      </p:sp>
      <p:grpSp>
        <p:nvGrpSpPr>
          <p:cNvPr id="6" name="组合 5"/>
          <p:cNvGrpSpPr/>
          <p:nvPr/>
        </p:nvGrpSpPr>
        <p:grpSpPr>
          <a:xfrm>
            <a:off x="0" y="7150437"/>
            <a:ext cx="13771562" cy="720080"/>
            <a:chOff x="0" y="7171580"/>
            <a:chExt cx="13771562" cy="720080"/>
          </a:xfrm>
        </p:grpSpPr>
        <p:pic>
          <p:nvPicPr>
            <p:cNvPr id="7" name="图片 6"/>
            <p:cNvPicPr/>
            <p:nvPr/>
          </p:nvPicPr>
          <p:blipFill>
            <a:blip r:embed="rId14"/>
            <a:stretch>
              <a:fillRect/>
            </a:stretch>
          </p:blipFill>
          <p:spPr>
            <a:xfrm flipV="1">
              <a:off x="0" y="7171580"/>
              <a:ext cx="13771562" cy="720080"/>
            </a:xfrm>
            <a:prstGeom prst="rect">
              <a:avLst/>
            </a:prstGeom>
          </p:spPr>
        </p:pic>
        <p:pic>
          <p:nvPicPr>
            <p:cNvPr id="25" name="图片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88000" y="7362000"/>
              <a:ext cx="2400179" cy="286319"/>
            </a:xfrm>
            <a:prstGeom prst="rect">
              <a:avLst/>
            </a:prstGeom>
          </p:spPr>
        </p:pic>
      </p:grpSp>
      <p:pic>
        <p:nvPicPr>
          <p:cNvPr id="26" name="图片 25"/>
          <p:cNvPicPr>
            <a:picLocks noChangeAspect="1"/>
          </p:cNvPicPr>
          <p:nvPr/>
        </p:nvPicPr>
        <p:blipFill>
          <a:blip r:embed="rId14"/>
          <a:stretch>
            <a:fillRect/>
          </a:stretch>
        </p:blipFill>
        <p:spPr>
          <a:xfrm flipV="1">
            <a:off x="53250" y="981139"/>
            <a:ext cx="3186369" cy="38384"/>
          </a:xfrm>
          <a:prstGeom prst="rect">
            <a:avLst/>
          </a:prstGeom>
        </p:spPr>
      </p:pic>
      <p:sp>
        <p:nvSpPr>
          <p:cNvPr id="11" name="文本框 10"/>
          <p:cNvSpPr txBox="1"/>
          <p:nvPr/>
        </p:nvSpPr>
        <p:spPr>
          <a:xfrm>
            <a:off x="350290" y="266636"/>
            <a:ext cx="2592288" cy="645160"/>
          </a:xfrm>
          <a:prstGeom prst="rect">
            <a:avLst/>
          </a:prstGeom>
          <a:noFill/>
        </p:spPr>
        <p:txBody>
          <a:bodyPr wrap="square" rtlCol="0">
            <a:spAutoFit/>
          </a:bodyPr>
          <a:p>
            <a:r>
              <a:rPr lang="zh-CN" altLang="en-US" sz="3600" b="1" dirty="0">
                <a:solidFill>
                  <a:srgbClr val="005097"/>
                </a:solidFill>
                <a:latin typeface="华文彩云" panose="02010800040101010101" pitchFamily="2" charset="-122"/>
                <a:ea typeface="华文彩云" panose="02010800040101010101" pitchFamily="2" charset="-122"/>
              </a:rPr>
              <a:t>怎</a:t>
            </a:r>
            <a:r>
              <a:rPr lang="en-US" altLang="zh-CN" sz="3600" b="1" dirty="0">
                <a:solidFill>
                  <a:srgbClr val="005097"/>
                </a:solidFill>
                <a:latin typeface="华文彩云" panose="02010800040101010101" pitchFamily="2" charset="-122"/>
                <a:ea typeface="华文彩云" panose="02010800040101010101" pitchFamily="2" charset="-122"/>
              </a:rPr>
              <a:t> </a:t>
            </a:r>
            <a:r>
              <a:rPr lang="zh-CN" altLang="en-US" sz="3600" b="1" dirty="0">
                <a:solidFill>
                  <a:srgbClr val="005097"/>
                </a:solidFill>
                <a:latin typeface="华文彩云" panose="02010800040101010101" pitchFamily="2" charset="-122"/>
                <a:ea typeface="华文彩云" panose="02010800040101010101" pitchFamily="2" charset="-122"/>
              </a:rPr>
              <a:t>么</a:t>
            </a:r>
            <a:r>
              <a:rPr lang="en-US" altLang="zh-CN" sz="3600" b="1" dirty="0">
                <a:solidFill>
                  <a:srgbClr val="005097"/>
                </a:solidFill>
                <a:latin typeface="华文彩云" panose="02010800040101010101" pitchFamily="2" charset="-122"/>
                <a:ea typeface="华文彩云" panose="02010800040101010101" pitchFamily="2" charset="-122"/>
              </a:rPr>
              <a:t> </a:t>
            </a:r>
            <a:r>
              <a:rPr lang="zh-CN" altLang="en-US" sz="3600" b="1" dirty="0">
                <a:solidFill>
                  <a:srgbClr val="005097"/>
                </a:solidFill>
                <a:latin typeface="华文彩云" panose="02010800040101010101" pitchFamily="2" charset="-122"/>
                <a:ea typeface="华文彩云" panose="02010800040101010101" pitchFamily="2" charset="-122"/>
              </a:rPr>
              <a:t>评</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sp>
        <p:nvSpPr>
          <p:cNvPr id="13" name="文本框 12"/>
          <p:cNvSpPr txBox="1"/>
          <p:nvPr/>
        </p:nvSpPr>
        <p:spPr>
          <a:xfrm>
            <a:off x="5398135" y="1339215"/>
            <a:ext cx="3044190" cy="506730"/>
          </a:xfrm>
          <a:prstGeom prst="rect">
            <a:avLst/>
          </a:prstGeom>
          <a:noFill/>
        </p:spPr>
        <p:txBody>
          <a:bodyPr wrap="square" rtlCol="0">
            <a:spAutoFit/>
          </a:bodyPr>
          <a:p>
            <a:r>
              <a:rPr lang="zh-CN" altLang="en-US" b="1"/>
              <a:t>制度、人才、平台</a:t>
            </a:r>
            <a:endParaRPr lang="zh-CN" altLang="en-US" b="1"/>
          </a:p>
        </p:txBody>
      </p:sp>
      <p:sp>
        <p:nvSpPr>
          <p:cNvPr id="18" name="文本框 17"/>
          <p:cNvSpPr txBox="1"/>
          <p:nvPr/>
        </p:nvSpPr>
        <p:spPr>
          <a:xfrm>
            <a:off x="7578725" y="2923540"/>
            <a:ext cx="598170" cy="3384550"/>
          </a:xfrm>
          <a:prstGeom prst="rect">
            <a:avLst/>
          </a:prstGeom>
          <a:noFill/>
        </p:spPr>
        <p:txBody>
          <a:bodyPr vert="eaVert" wrap="square" rtlCol="0">
            <a:spAutoFit/>
          </a:bodyPr>
          <a:p>
            <a:r>
              <a:rPr lang="zh-CN" altLang="en-US" b="1">
                <a:solidFill>
                  <a:srgbClr val="FFFFFF"/>
                </a:solidFill>
                <a:latin typeface="+mn-ea"/>
                <a:cs typeface="+mn-ea"/>
              </a:rPr>
              <a:t>统筹管理与制度建设</a:t>
            </a:r>
            <a:endParaRPr lang="zh-CN" altLang="en-US" b="1">
              <a:solidFill>
                <a:srgbClr val="FFFFFF"/>
              </a:solidFill>
              <a:latin typeface="+mn-ea"/>
              <a:cs typeface="+mn-ea"/>
            </a:endParaRPr>
          </a:p>
        </p:txBody>
      </p:sp>
      <p:sp>
        <p:nvSpPr>
          <p:cNvPr id="19" name="文本框 18"/>
          <p:cNvSpPr txBox="1"/>
          <p:nvPr/>
        </p:nvSpPr>
        <p:spPr>
          <a:xfrm>
            <a:off x="6272530" y="3240405"/>
            <a:ext cx="598170" cy="2993390"/>
          </a:xfrm>
          <a:prstGeom prst="rect">
            <a:avLst/>
          </a:prstGeom>
          <a:noFill/>
        </p:spPr>
        <p:txBody>
          <a:bodyPr vert="eaVert" wrap="square" rtlCol="0">
            <a:spAutoFit/>
          </a:bodyPr>
          <a:p>
            <a:r>
              <a:rPr lang="zh-CN" altLang="en-US" b="1">
                <a:solidFill>
                  <a:srgbClr val="FFFFFF"/>
                </a:solidFill>
                <a:latin typeface="+mn-ea"/>
                <a:cs typeface="+mn-ea"/>
              </a:rPr>
              <a:t>实验技术队伍建设</a:t>
            </a:r>
            <a:endParaRPr lang="zh-CN" altLang="en-US" b="1">
              <a:solidFill>
                <a:srgbClr val="FFFFFF"/>
              </a:solidFill>
              <a:latin typeface="+mn-ea"/>
              <a:cs typeface="+mn-ea"/>
            </a:endParaRPr>
          </a:p>
        </p:txBody>
      </p:sp>
    </p:spTree>
    <p:custDataLst>
      <p:tags r:id="rId16"/>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左箭头标注 15"/>
          <p:cNvSpPr/>
          <p:nvPr/>
        </p:nvSpPr>
        <p:spPr>
          <a:xfrm>
            <a:off x="12546965" y="1342390"/>
            <a:ext cx="935990" cy="3387090"/>
          </a:xfrm>
          <a:prstGeom prst="leftArrowCallout">
            <a:avLst/>
          </a:prstGeom>
          <a:solidFill>
            <a:schemeClr val="accent1">
              <a:lumMod val="40000"/>
              <a:lumOff val="60000"/>
            </a:schemeClr>
          </a:solidFill>
          <a:ln>
            <a:noFill/>
          </a:ln>
        </p:spPr>
        <p:txBody>
          <a:bodyPr vert="horz" wrap="square" lIns="90000" tIns="46800" rIns="90000" bIns="46800" numCol="1" anchor="t" anchorCtr="0" compatLnSpc="1">
            <a:normAutofit/>
          </a:bodyPr>
          <a:p>
            <a:pPr>
              <a:lnSpc>
                <a:spcPct val="120000"/>
              </a:lnSpc>
            </a:pPr>
            <a:endParaRPr lang="id-ID" altLang="en-US">
              <a:latin typeface="Arial" panose="020B0604020202020204" pitchFamily="34" charset="0"/>
              <a:ea typeface="微软雅黑" panose="020B0503020204020204" charset="-122"/>
              <a:sym typeface="Arial" panose="020B0604020202020204" pitchFamily="34" charset="0"/>
            </a:endParaRPr>
          </a:p>
        </p:txBody>
      </p:sp>
      <p:sp>
        <p:nvSpPr>
          <p:cNvPr id="15" name="右箭头标注 14"/>
          <p:cNvSpPr/>
          <p:nvPr/>
        </p:nvSpPr>
        <p:spPr>
          <a:xfrm>
            <a:off x="351155" y="2418715"/>
            <a:ext cx="1019175" cy="3240405"/>
          </a:xfrm>
          <a:prstGeom prst="rightArrowCallout">
            <a:avLst/>
          </a:prstGeom>
          <a:solidFill>
            <a:schemeClr val="accent1">
              <a:lumMod val="40000"/>
              <a:lumOff val="60000"/>
            </a:schemeClr>
          </a:solidFill>
          <a:ln>
            <a:noFill/>
          </a:ln>
        </p:spPr>
        <p:txBody>
          <a:bodyPr vert="horz" wrap="square" lIns="90000" tIns="46800" rIns="90000" bIns="46800" numCol="1" anchor="t" anchorCtr="0" compatLnSpc="1">
            <a:normAutofit/>
          </a:bodyPr>
          <a:p>
            <a:pPr>
              <a:lnSpc>
                <a:spcPct val="120000"/>
              </a:lnSpc>
            </a:pPr>
            <a:endParaRPr lang="id-ID" altLang="en-US">
              <a:latin typeface="Arial" panose="020B0604020202020204" pitchFamily="34" charset="0"/>
              <a:ea typeface="微软雅黑" panose="020B0503020204020204" charset="-122"/>
              <a:sym typeface="Arial" panose="020B0604020202020204" pitchFamily="34" charset="0"/>
            </a:endParaRPr>
          </a:p>
        </p:txBody>
      </p:sp>
      <p:sp>
        <p:nvSpPr>
          <p:cNvPr id="50" name="任意多边形: 形状 66"/>
          <p:cNvSpPr/>
          <p:nvPr>
            <p:custDataLst>
              <p:tags r:id="rId1"/>
            </p:custDataLst>
          </p:nvPr>
        </p:nvSpPr>
        <p:spPr>
          <a:xfrm>
            <a:off x="5291455" y="4294823"/>
            <a:ext cx="1610360" cy="1339850"/>
          </a:xfrm>
          <a:custGeom>
            <a:avLst/>
            <a:gdLst>
              <a:gd name="connsiteX0" fmla="*/ 1276741 w 1276742"/>
              <a:gd name="connsiteY0" fmla="*/ 0 h 1061986"/>
              <a:gd name="connsiteX1" fmla="*/ 1276742 w 1276742"/>
              <a:gd name="connsiteY1" fmla="*/ 754178 h 1061986"/>
              <a:gd name="connsiteX2" fmla="*/ 1193218 w 1276742"/>
              <a:gd name="connsiteY2" fmla="*/ 758133 h 1061986"/>
              <a:gd name="connsiteX3" fmla="*/ 661068 w 1276742"/>
              <a:gd name="connsiteY3" fmla="*/ 955275 h 1061986"/>
              <a:gd name="connsiteX4" fmla="*/ 533981 w 1276742"/>
              <a:gd name="connsiteY4" fmla="*/ 1061986 h 1061986"/>
              <a:gd name="connsiteX5" fmla="*/ 0 w 1276742"/>
              <a:gd name="connsiteY5" fmla="*/ 528005 h 1061986"/>
              <a:gd name="connsiteX6" fmla="*/ 102148 w 1276742"/>
              <a:gd name="connsiteY6" fmla="*/ 434642 h 1061986"/>
              <a:gd name="connsiteX7" fmla="*/ 210764 w 1276742"/>
              <a:gd name="connsiteY7" fmla="*/ 350038 h 1061986"/>
              <a:gd name="connsiteX8" fmla="*/ 226476 w 1276742"/>
              <a:gd name="connsiteY8" fmla="*/ 339564 h 1061986"/>
              <a:gd name="connsiteX9" fmla="*/ 231818 w 1276742"/>
              <a:gd name="connsiteY9" fmla="*/ 349407 h 1061986"/>
              <a:gd name="connsiteX10" fmla="*/ 567617 w 1276742"/>
              <a:gd name="connsiteY10" fmla="*/ 527950 h 1061986"/>
              <a:gd name="connsiteX11" fmla="*/ 972577 w 1276742"/>
              <a:gd name="connsiteY11" fmla="*/ 122990 h 1061986"/>
              <a:gd name="connsiteX12" fmla="*/ 964350 w 1276742"/>
              <a:gd name="connsiteY12" fmla="*/ 41377 h 1061986"/>
              <a:gd name="connsiteX13" fmla="*/ 960889 w 1276742"/>
              <a:gd name="connsiteY13" fmla="*/ 30227 h 1061986"/>
              <a:gd name="connsiteX14" fmla="*/ 977784 w 1276742"/>
              <a:gd name="connsiteY14" fmla="*/ 26610 h 1061986"/>
              <a:gd name="connsiteX15" fmla="*/ 1120866 w 1276742"/>
              <a:gd name="connsiteY15" fmla="*/ 7380 h 1061986"/>
              <a:gd name="connsiteX16" fmla="*/ 1276741 w 1276742"/>
              <a:gd name="connsiteY16" fmla="*/ 0 h 106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6742" h="1061986">
                <a:moveTo>
                  <a:pt x="1276741" y="0"/>
                </a:moveTo>
                <a:lnTo>
                  <a:pt x="1276742" y="754178"/>
                </a:lnTo>
                <a:lnTo>
                  <a:pt x="1193218" y="758133"/>
                </a:lnTo>
                <a:cubicBezTo>
                  <a:pt x="996274" y="776879"/>
                  <a:pt x="814351" y="847135"/>
                  <a:pt x="661068" y="955275"/>
                </a:cubicBezTo>
                <a:lnTo>
                  <a:pt x="533981" y="1061986"/>
                </a:lnTo>
                <a:lnTo>
                  <a:pt x="0" y="528005"/>
                </a:lnTo>
                <a:lnTo>
                  <a:pt x="102148" y="434642"/>
                </a:lnTo>
                <a:cubicBezTo>
                  <a:pt x="137272" y="405144"/>
                  <a:pt x="173502" y="376919"/>
                  <a:pt x="210764" y="350038"/>
                </a:cubicBezTo>
                <a:lnTo>
                  <a:pt x="226476" y="339564"/>
                </a:lnTo>
                <a:lnTo>
                  <a:pt x="231818" y="349407"/>
                </a:lnTo>
                <a:cubicBezTo>
                  <a:pt x="304592" y="457127"/>
                  <a:pt x="427834" y="527950"/>
                  <a:pt x="567617" y="527950"/>
                </a:cubicBezTo>
                <a:cubicBezTo>
                  <a:pt x="791270" y="527950"/>
                  <a:pt x="972577" y="346643"/>
                  <a:pt x="972577" y="122990"/>
                </a:cubicBezTo>
                <a:cubicBezTo>
                  <a:pt x="972577" y="95034"/>
                  <a:pt x="969744" y="67739"/>
                  <a:pt x="964350" y="41377"/>
                </a:cubicBezTo>
                <a:lnTo>
                  <a:pt x="960889" y="30227"/>
                </a:lnTo>
                <a:lnTo>
                  <a:pt x="977784" y="26610"/>
                </a:lnTo>
                <a:cubicBezTo>
                  <a:pt x="1024895" y="18407"/>
                  <a:pt x="1072612" y="11973"/>
                  <a:pt x="1120866" y="7380"/>
                </a:cubicBezTo>
                <a:lnTo>
                  <a:pt x="1276741" y="0"/>
                </a:lnTo>
                <a:close/>
              </a:path>
            </a:pathLst>
          </a:custGeom>
          <a:solidFill>
            <a:srgbClr val="95B3D7"/>
          </a:solidFill>
        </p:spPr>
        <p:style>
          <a:lnRef idx="0">
            <a:srgbClr val="FFFFFF"/>
          </a:lnRef>
          <a:fillRef idx="1">
            <a:schemeClr val="accent1"/>
          </a:fillRef>
          <a:effectRef idx="2">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71" name="任意多边形: 形状 70"/>
          <p:cNvSpPr/>
          <p:nvPr>
            <p:custDataLst>
              <p:tags r:id="rId2"/>
            </p:custDataLst>
          </p:nvPr>
        </p:nvSpPr>
        <p:spPr>
          <a:xfrm rot="8100000">
            <a:off x="4349115" y="5374958"/>
            <a:ext cx="1609725" cy="1337310"/>
          </a:xfrm>
          <a:custGeom>
            <a:avLst/>
            <a:gdLst>
              <a:gd name="connsiteX0" fmla="*/ 0 w 1276199"/>
              <a:gd name="connsiteY0" fmla="*/ 1060005 h 1060005"/>
              <a:gd name="connsiteX1" fmla="*/ 0 w 1276199"/>
              <a:gd name="connsiteY1" fmla="*/ 304875 h 1060005"/>
              <a:gd name="connsiteX2" fmla="*/ 161676 w 1276199"/>
              <a:gd name="connsiteY2" fmla="*/ 291757 h 1060005"/>
              <a:gd name="connsiteX3" fmla="*/ 678505 w 1276199"/>
              <a:gd name="connsiteY3" fmla="*/ 58217 h 1060005"/>
              <a:gd name="connsiteX4" fmla="*/ 742913 w 1276199"/>
              <a:gd name="connsiteY4" fmla="*/ 0 h 1060005"/>
              <a:gd name="connsiteX5" fmla="*/ 1276199 w 1276199"/>
              <a:gd name="connsiteY5" fmla="*/ 533284 h 1060005"/>
              <a:gd name="connsiteX6" fmla="*/ 1154511 w 1276199"/>
              <a:gd name="connsiteY6" fmla="*/ 643273 h 1060005"/>
              <a:gd name="connsiteX7" fmla="*/ 1039317 w 1276199"/>
              <a:gd name="connsiteY7" fmla="*/ 730030 h 1060005"/>
              <a:gd name="connsiteX8" fmla="*/ 1004619 w 1276199"/>
              <a:gd name="connsiteY8" fmla="*/ 752187 h 1060005"/>
              <a:gd name="connsiteX9" fmla="*/ 999492 w 1276199"/>
              <a:gd name="connsiteY9" fmla="*/ 742444 h 1060005"/>
              <a:gd name="connsiteX10" fmla="*/ 947600 w 1276199"/>
              <a:gd name="connsiteY10" fmla="*/ 678917 h 1060005"/>
              <a:gd name="connsiteX11" fmla="*/ 374901 w 1276199"/>
              <a:gd name="connsiteY11" fmla="*/ 678917 h 1060005"/>
              <a:gd name="connsiteX12" fmla="*/ 256290 w 1276199"/>
              <a:gd name="connsiteY12" fmla="*/ 965267 h 1060005"/>
              <a:gd name="connsiteX13" fmla="*/ 263374 w 1276199"/>
              <a:gd name="connsiteY13" fmla="*/ 1039178 h 1060005"/>
              <a:gd name="connsiteX14" fmla="*/ 130034 w 1276199"/>
              <a:gd name="connsiteY14" fmla="*/ 1054940 h 1060005"/>
              <a:gd name="connsiteX15" fmla="*/ 0 w 1276199"/>
              <a:gd name="connsiteY15" fmla="*/ 1060005 h 106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6199" h="1060005">
                <a:moveTo>
                  <a:pt x="0" y="1060005"/>
                </a:moveTo>
                <a:lnTo>
                  <a:pt x="0" y="304875"/>
                </a:lnTo>
                <a:lnTo>
                  <a:pt x="161676" y="291757"/>
                </a:lnTo>
                <a:cubicBezTo>
                  <a:pt x="346683" y="260953"/>
                  <a:pt x="525381" y="183107"/>
                  <a:pt x="678505" y="58217"/>
                </a:cubicBezTo>
                <a:lnTo>
                  <a:pt x="742913" y="0"/>
                </a:lnTo>
                <a:lnTo>
                  <a:pt x="1276199" y="533284"/>
                </a:lnTo>
                <a:lnTo>
                  <a:pt x="1154511" y="643273"/>
                </a:lnTo>
                <a:cubicBezTo>
                  <a:pt x="1116994" y="673873"/>
                  <a:pt x="1078562" y="702792"/>
                  <a:pt x="1039317" y="730030"/>
                </a:cubicBezTo>
                <a:lnTo>
                  <a:pt x="1004619" y="752187"/>
                </a:lnTo>
                <a:lnTo>
                  <a:pt x="999492" y="742444"/>
                </a:lnTo>
                <a:cubicBezTo>
                  <a:pt x="984666" y="719989"/>
                  <a:pt x="967369" y="698685"/>
                  <a:pt x="947600" y="678917"/>
                </a:cubicBezTo>
                <a:cubicBezTo>
                  <a:pt x="789454" y="520771"/>
                  <a:pt x="533047" y="520771"/>
                  <a:pt x="374901" y="678917"/>
                </a:cubicBezTo>
                <a:cubicBezTo>
                  <a:pt x="295827" y="757990"/>
                  <a:pt x="256291" y="861629"/>
                  <a:pt x="256290" y="965267"/>
                </a:cubicBezTo>
                <a:lnTo>
                  <a:pt x="263374" y="1039178"/>
                </a:lnTo>
                <a:lnTo>
                  <a:pt x="130034" y="1054940"/>
                </a:lnTo>
                <a:lnTo>
                  <a:pt x="0" y="1060005"/>
                </a:lnTo>
                <a:close/>
              </a:path>
            </a:pathLst>
          </a:custGeom>
          <a:gradFill>
            <a:gsLst>
              <a:gs pos="85000">
                <a:schemeClr val="accent1">
                  <a:lumMod val="70000"/>
                  <a:lumOff val="30000"/>
                </a:schemeClr>
              </a:gs>
              <a:gs pos="0">
                <a:schemeClr val="accent1">
                  <a:lumMod val="30000"/>
                  <a:lumOff val="70000"/>
                </a:schemeClr>
              </a:gs>
            </a:gsLst>
            <a:lin ang="135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55" name="椭圆 54"/>
          <p:cNvSpPr/>
          <p:nvPr>
            <p:custDataLst>
              <p:tags r:id="rId3"/>
            </p:custDataLst>
          </p:nvPr>
        </p:nvSpPr>
        <p:spPr>
          <a:xfrm>
            <a:off x="5568315" y="4006533"/>
            <a:ext cx="877570" cy="877570"/>
          </a:xfrm>
          <a:prstGeom prst="ellipse">
            <a:avLst/>
          </a:prstGeom>
        </p:spPr>
        <p:style>
          <a:lnRef idx="0">
            <a:srgbClr val="FFFFFF"/>
          </a:lnRef>
          <a:fillRef idx="1">
            <a:schemeClr val="accent1"/>
          </a:fillRef>
          <a:effectRef idx="2">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spcBef>
                <a:spcPct val="0"/>
              </a:spcBef>
              <a:spcAft>
                <a:spcPct val="0"/>
              </a:spcAft>
              <a:buClrTx/>
              <a:buSzTx/>
              <a:buFontTx/>
            </a:pPr>
            <a:r>
              <a:rPr lang="zh-CN" altLang="en-US" sz="1555" b="1" dirty="0">
                <a:latin typeface="+mn-ea"/>
                <a:cs typeface="+mn-ea"/>
                <a:sym typeface="+mn-ea"/>
              </a:rPr>
              <a:t>平台</a:t>
            </a:r>
            <a:endParaRPr lang="zh-CN" altLang="en-US" sz="1555" b="1" dirty="0">
              <a:latin typeface="+mn-ea"/>
              <a:cs typeface="+mn-ea"/>
              <a:sym typeface="+mn-ea"/>
            </a:endParaRPr>
          </a:p>
        </p:txBody>
      </p:sp>
      <p:sp>
        <p:nvSpPr>
          <p:cNvPr id="56" name="椭圆 55"/>
          <p:cNvSpPr/>
          <p:nvPr>
            <p:custDataLst>
              <p:tags r:id="rId4"/>
            </p:custDataLst>
          </p:nvPr>
        </p:nvSpPr>
        <p:spPr>
          <a:xfrm>
            <a:off x="4306570" y="5233353"/>
            <a:ext cx="877570" cy="877570"/>
          </a:xfrm>
          <a:prstGeom prst="ellipse">
            <a:avLst/>
          </a:prstGeom>
          <a:gradFill>
            <a:gsLst>
              <a:gs pos="44000">
                <a:schemeClr val="accent1"/>
              </a:gs>
              <a:gs pos="0">
                <a:schemeClr val="accent1">
                  <a:lumMod val="40000"/>
                  <a:lumOff val="60000"/>
                </a:schemeClr>
              </a:gs>
              <a:gs pos="66000">
                <a:schemeClr val="accent1"/>
              </a:gs>
              <a:gs pos="100000">
                <a:schemeClr val="accent1"/>
              </a:gs>
            </a:gsLst>
            <a:path path="circle">
              <a:fillToRect r="100000" b="100000"/>
            </a:path>
            <a:tileRect l="-100000" t="-100000"/>
          </a:gradFill>
          <a:ln>
            <a:gradFill>
              <a:gsLst>
                <a:gs pos="37000">
                  <a:srgbClr val="FFFFFF"/>
                </a:gs>
                <a:gs pos="0">
                  <a:schemeClr val="accent1">
                    <a:lumMod val="45000"/>
                    <a:lumOff val="55000"/>
                  </a:schemeClr>
                </a:gs>
                <a:gs pos="100000">
                  <a:srgbClr val="FFFFFF"/>
                </a:gs>
                <a:gs pos="71000">
                  <a:schemeClr val="accent1">
                    <a:lumMod val="30000"/>
                    <a:lumOff val="70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spcBef>
                <a:spcPct val="0"/>
              </a:spcBef>
              <a:spcAft>
                <a:spcPct val="0"/>
              </a:spcAft>
              <a:buClrTx/>
              <a:buSzTx/>
              <a:buFontTx/>
            </a:pPr>
            <a:r>
              <a:rPr lang="zh-CN" altLang="en-US" sz="1400" b="1" dirty="0">
                <a:latin typeface="+mn-ea"/>
                <a:cs typeface="+mn-ea"/>
                <a:sym typeface="+mn-ea"/>
              </a:rPr>
              <a:t>仪器</a:t>
            </a:r>
            <a:endParaRPr lang="zh-CN" altLang="en-US" sz="1400" b="1" dirty="0">
              <a:latin typeface="+mn-ea"/>
              <a:cs typeface="+mn-ea"/>
              <a:sym typeface="+mn-ea"/>
            </a:endParaRPr>
          </a:p>
        </p:txBody>
      </p:sp>
      <p:sp>
        <p:nvSpPr>
          <p:cNvPr id="57" name="任意多边形: 形状 72"/>
          <p:cNvSpPr/>
          <p:nvPr>
            <p:custDataLst>
              <p:tags r:id="rId5"/>
            </p:custDataLst>
          </p:nvPr>
        </p:nvSpPr>
        <p:spPr>
          <a:xfrm>
            <a:off x="6959600" y="4294823"/>
            <a:ext cx="1612900" cy="1341755"/>
          </a:xfrm>
          <a:custGeom>
            <a:avLst/>
            <a:gdLst>
              <a:gd name="connsiteX0" fmla="*/ 0 w 1278677"/>
              <a:gd name="connsiteY0" fmla="*/ 0 h 1063676"/>
              <a:gd name="connsiteX1" fmla="*/ 155877 w 1278677"/>
              <a:gd name="connsiteY1" fmla="*/ 7381 h 1063676"/>
              <a:gd name="connsiteX2" fmla="*/ 298959 w 1278677"/>
              <a:gd name="connsiteY2" fmla="*/ 26610 h 1063676"/>
              <a:gd name="connsiteX3" fmla="*/ 335795 w 1278677"/>
              <a:gd name="connsiteY3" fmla="*/ 34495 h 1063676"/>
              <a:gd name="connsiteX4" fmla="*/ 331683 w 1278677"/>
              <a:gd name="connsiteY4" fmla="*/ 47742 h 1063676"/>
              <a:gd name="connsiteX5" fmla="*/ 323456 w 1278677"/>
              <a:gd name="connsiteY5" fmla="*/ 129355 h 1063676"/>
              <a:gd name="connsiteX6" fmla="*/ 728416 w 1278677"/>
              <a:gd name="connsiteY6" fmla="*/ 534315 h 1063676"/>
              <a:gd name="connsiteX7" fmla="*/ 1064215 w 1278677"/>
              <a:gd name="connsiteY7" fmla="*/ 355772 h 1063676"/>
              <a:gd name="connsiteX8" fmla="*/ 1066927 w 1278677"/>
              <a:gd name="connsiteY8" fmla="*/ 350776 h 1063676"/>
              <a:gd name="connsiteX9" fmla="*/ 1174595 w 1278677"/>
              <a:gd name="connsiteY9" fmla="*/ 434643 h 1063676"/>
              <a:gd name="connsiteX10" fmla="*/ 1278677 w 1278677"/>
              <a:gd name="connsiteY10" fmla="*/ 529773 h 1063676"/>
              <a:gd name="connsiteX11" fmla="*/ 744774 w 1278677"/>
              <a:gd name="connsiteY11" fmla="*/ 1063676 h 1063676"/>
              <a:gd name="connsiteX12" fmla="*/ 615675 w 1278677"/>
              <a:gd name="connsiteY12" fmla="*/ 955276 h 1063676"/>
              <a:gd name="connsiteX13" fmla="*/ 83525 w 1278677"/>
              <a:gd name="connsiteY13" fmla="*/ 758134 h 1063676"/>
              <a:gd name="connsiteX14" fmla="*/ 0 w 1278677"/>
              <a:gd name="connsiteY14" fmla="*/ 754179 h 1063676"/>
              <a:gd name="connsiteX15" fmla="*/ 0 w 1278677"/>
              <a:gd name="connsiteY15" fmla="*/ 0 h 106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8677" h="1063676">
                <a:moveTo>
                  <a:pt x="0" y="0"/>
                </a:moveTo>
                <a:lnTo>
                  <a:pt x="155877" y="7381"/>
                </a:lnTo>
                <a:cubicBezTo>
                  <a:pt x="204131" y="11974"/>
                  <a:pt x="251848" y="18407"/>
                  <a:pt x="298959" y="26610"/>
                </a:cubicBezTo>
                <a:lnTo>
                  <a:pt x="335795" y="34495"/>
                </a:lnTo>
                <a:lnTo>
                  <a:pt x="331683" y="47742"/>
                </a:lnTo>
                <a:cubicBezTo>
                  <a:pt x="326289" y="74104"/>
                  <a:pt x="323456" y="101399"/>
                  <a:pt x="323456" y="129355"/>
                </a:cubicBezTo>
                <a:cubicBezTo>
                  <a:pt x="323456" y="353008"/>
                  <a:pt x="504763" y="534315"/>
                  <a:pt x="728416" y="534315"/>
                </a:cubicBezTo>
                <a:cubicBezTo>
                  <a:pt x="868199" y="534315"/>
                  <a:pt x="991441" y="463492"/>
                  <a:pt x="1064215" y="355772"/>
                </a:cubicBezTo>
                <a:lnTo>
                  <a:pt x="1066927" y="350776"/>
                </a:lnTo>
                <a:lnTo>
                  <a:pt x="1174595" y="434643"/>
                </a:lnTo>
                <a:lnTo>
                  <a:pt x="1278677" y="529773"/>
                </a:lnTo>
                <a:lnTo>
                  <a:pt x="744774" y="1063676"/>
                </a:lnTo>
                <a:lnTo>
                  <a:pt x="615675" y="955276"/>
                </a:lnTo>
                <a:cubicBezTo>
                  <a:pt x="462393" y="847135"/>
                  <a:pt x="280468" y="776880"/>
                  <a:pt x="83525" y="758134"/>
                </a:cubicBezTo>
                <a:lnTo>
                  <a:pt x="0" y="754179"/>
                </a:lnTo>
                <a:lnTo>
                  <a:pt x="0" y="0"/>
                </a:lnTo>
                <a:close/>
              </a:path>
            </a:pathLst>
          </a:custGeom>
          <a:solidFill>
            <a:srgbClr val="C050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58" name="椭圆 57"/>
          <p:cNvSpPr/>
          <p:nvPr>
            <p:custDataLst>
              <p:tags r:id="rId6"/>
            </p:custDataLst>
          </p:nvPr>
        </p:nvSpPr>
        <p:spPr>
          <a:xfrm>
            <a:off x="7439660" y="4014788"/>
            <a:ext cx="877570" cy="877570"/>
          </a:xfrm>
          <a:prstGeom prst="ellipse">
            <a:avLst/>
          </a:prstGeom>
          <a:solidFill>
            <a:srgbClr val="C0504D"/>
          </a:solidFill>
          <a:ln>
            <a:gradFill>
              <a:gsLst>
                <a:gs pos="37000">
                  <a:srgbClr val="FFFFFF"/>
                </a:gs>
                <a:gs pos="0">
                  <a:schemeClr val="accent3">
                    <a:lumMod val="20000"/>
                    <a:lumOff val="80000"/>
                  </a:schemeClr>
                </a:gs>
                <a:gs pos="100000">
                  <a:srgbClr val="FFFFFF"/>
                </a:gs>
                <a:gs pos="71000">
                  <a:schemeClr val="accent3">
                    <a:lumMod val="20000"/>
                    <a:lumOff val="80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spcBef>
                <a:spcPct val="0"/>
              </a:spcBef>
              <a:spcAft>
                <a:spcPct val="0"/>
              </a:spcAft>
              <a:buClrTx/>
              <a:buSzTx/>
              <a:buFontTx/>
            </a:pPr>
            <a:r>
              <a:rPr lang="zh-CN" altLang="en-US" sz="1555" b="1" dirty="0">
                <a:latin typeface="+mn-ea"/>
                <a:cs typeface="+mn-ea"/>
                <a:sym typeface="+mn-ea"/>
              </a:rPr>
              <a:t>机时</a:t>
            </a:r>
            <a:endParaRPr lang="zh-CN" altLang="en-US" sz="1555" b="1" dirty="0">
              <a:latin typeface="+mn-ea"/>
              <a:cs typeface="+mn-ea"/>
              <a:sym typeface="+mn-ea"/>
            </a:endParaRPr>
          </a:p>
        </p:txBody>
      </p:sp>
      <p:sp>
        <p:nvSpPr>
          <p:cNvPr id="60" name="任意多边形: 形状 76"/>
          <p:cNvSpPr/>
          <p:nvPr>
            <p:custDataLst>
              <p:tags r:id="rId7"/>
            </p:custDataLst>
          </p:nvPr>
        </p:nvSpPr>
        <p:spPr>
          <a:xfrm>
            <a:off x="7938770" y="5004118"/>
            <a:ext cx="1339850" cy="1605915"/>
          </a:xfrm>
          <a:custGeom>
            <a:avLst/>
            <a:gdLst>
              <a:gd name="connsiteX0" fmla="*/ 534034 w 1062218"/>
              <a:gd name="connsiteY0" fmla="*/ 0 h 1272934"/>
              <a:gd name="connsiteX1" fmla="*/ 620622 w 1062218"/>
              <a:gd name="connsiteY1" fmla="*/ 93608 h 1272934"/>
              <a:gd name="connsiteX2" fmla="*/ 705863 w 1062218"/>
              <a:gd name="connsiteY2" fmla="*/ 201702 h 1272934"/>
              <a:gd name="connsiteX3" fmla="*/ 725983 w 1062218"/>
              <a:gd name="connsiteY3" fmla="*/ 231493 h 1272934"/>
              <a:gd name="connsiteX4" fmla="*/ 677176 w 1062218"/>
              <a:gd name="connsiteY4" fmla="*/ 271762 h 1272934"/>
              <a:gd name="connsiteX5" fmla="*/ 558566 w 1062218"/>
              <a:gd name="connsiteY5" fmla="*/ 558112 h 1272934"/>
              <a:gd name="connsiteX6" fmla="*/ 963526 w 1062218"/>
              <a:gd name="connsiteY6" fmla="*/ 963072 h 1272934"/>
              <a:gd name="connsiteX7" fmla="*/ 1031607 w 1062218"/>
              <a:gd name="connsiteY7" fmla="*/ 956209 h 1272934"/>
              <a:gd name="connsiteX8" fmla="*/ 1033836 w 1062218"/>
              <a:gd name="connsiteY8" fmla="*/ 966313 h 1272934"/>
              <a:gd name="connsiteX9" fmla="*/ 1053944 w 1062218"/>
              <a:gd name="connsiteY9" fmla="*/ 1109114 h 1272934"/>
              <a:gd name="connsiteX10" fmla="*/ 1062218 w 1062218"/>
              <a:gd name="connsiteY10" fmla="*/ 1272934 h 1272934"/>
              <a:gd name="connsiteX11" fmla="*/ 308039 w 1062218"/>
              <a:gd name="connsiteY11" fmla="*/ 1272934 h 1272934"/>
              <a:gd name="connsiteX12" fmla="*/ 303660 w 1062218"/>
              <a:gd name="connsiteY12" fmla="*/ 1186224 h 1272934"/>
              <a:gd name="connsiteX13" fmla="*/ 103346 w 1062218"/>
              <a:gd name="connsiteY13" fmla="*/ 655633 h 1272934"/>
              <a:gd name="connsiteX14" fmla="*/ 0 w 1062218"/>
              <a:gd name="connsiteY14" fmla="*/ 534036 h 1272934"/>
              <a:gd name="connsiteX15" fmla="*/ 534034 w 1062218"/>
              <a:gd name="connsiteY15" fmla="*/ 0 h 127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2218" h="1272934">
                <a:moveTo>
                  <a:pt x="534034" y="0"/>
                </a:moveTo>
                <a:lnTo>
                  <a:pt x="620622" y="93608"/>
                </a:lnTo>
                <a:cubicBezTo>
                  <a:pt x="650326" y="128552"/>
                  <a:pt x="678764" y="164608"/>
                  <a:pt x="705863" y="201702"/>
                </a:cubicBezTo>
                <a:lnTo>
                  <a:pt x="725983" y="231493"/>
                </a:lnTo>
                <a:lnTo>
                  <a:pt x="677176" y="271762"/>
                </a:lnTo>
                <a:cubicBezTo>
                  <a:pt x="603893" y="345046"/>
                  <a:pt x="558566" y="446286"/>
                  <a:pt x="558566" y="558112"/>
                </a:cubicBezTo>
                <a:cubicBezTo>
                  <a:pt x="558566" y="781765"/>
                  <a:pt x="739873" y="963072"/>
                  <a:pt x="963526" y="963072"/>
                </a:cubicBezTo>
                <a:lnTo>
                  <a:pt x="1031607" y="956209"/>
                </a:lnTo>
                <a:lnTo>
                  <a:pt x="1033836" y="966313"/>
                </a:lnTo>
                <a:cubicBezTo>
                  <a:pt x="1042326" y="1013324"/>
                  <a:pt x="1049053" y="1060948"/>
                  <a:pt x="1053944" y="1109114"/>
                </a:cubicBezTo>
                <a:lnTo>
                  <a:pt x="1062218" y="1272934"/>
                </a:lnTo>
                <a:lnTo>
                  <a:pt x="308039" y="1272934"/>
                </a:lnTo>
                <a:lnTo>
                  <a:pt x="303660" y="1186224"/>
                </a:lnTo>
                <a:cubicBezTo>
                  <a:pt x="283696" y="989639"/>
                  <a:pt x="212383" y="808235"/>
                  <a:pt x="103346" y="655633"/>
                </a:cubicBezTo>
                <a:lnTo>
                  <a:pt x="0" y="534036"/>
                </a:lnTo>
                <a:lnTo>
                  <a:pt x="534034" y="0"/>
                </a:lnTo>
                <a:close/>
              </a:path>
            </a:pathLst>
          </a:custGeom>
          <a:gradFill>
            <a:gsLst>
              <a:gs pos="85000">
                <a:schemeClr val="accent4">
                  <a:lumMod val="70000"/>
                  <a:lumOff val="30000"/>
                </a:schemeClr>
              </a:gs>
              <a:gs pos="0">
                <a:schemeClr val="accent4">
                  <a:lumMod val="30000"/>
                  <a:lumOff val="70000"/>
                </a:schemeClr>
              </a:gs>
            </a:gsLst>
            <a:lin ang="135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61" name="椭圆 60"/>
          <p:cNvSpPr/>
          <p:nvPr>
            <p:custDataLst>
              <p:tags r:id="rId8"/>
            </p:custDataLst>
          </p:nvPr>
        </p:nvSpPr>
        <p:spPr>
          <a:xfrm>
            <a:off x="8715375" y="5265103"/>
            <a:ext cx="877570" cy="877570"/>
          </a:xfrm>
          <a:prstGeom prst="ellipse">
            <a:avLst/>
          </a:prstGeom>
          <a:gradFill>
            <a:gsLst>
              <a:gs pos="44000">
                <a:schemeClr val="accent4"/>
              </a:gs>
              <a:gs pos="0">
                <a:schemeClr val="accent4">
                  <a:lumMod val="40000"/>
                  <a:lumOff val="60000"/>
                </a:schemeClr>
              </a:gs>
            </a:gsLst>
            <a:path path="circle">
              <a:fillToRect r="100000" b="100000"/>
            </a:path>
            <a:tileRect l="-100000" t="-100000"/>
          </a:gradFill>
          <a:ln>
            <a:gradFill>
              <a:gsLst>
                <a:gs pos="37000">
                  <a:srgbClr val="FFFFFF"/>
                </a:gs>
                <a:gs pos="0">
                  <a:schemeClr val="accent4">
                    <a:lumMod val="20000"/>
                    <a:lumOff val="80000"/>
                  </a:schemeClr>
                </a:gs>
                <a:gs pos="100000">
                  <a:srgbClr val="FFFFFF"/>
                </a:gs>
                <a:gs pos="71000">
                  <a:schemeClr val="accent4">
                    <a:lumMod val="20000"/>
                    <a:lumOff val="80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spcBef>
                <a:spcPct val="0"/>
              </a:spcBef>
              <a:spcAft>
                <a:spcPct val="0"/>
              </a:spcAft>
              <a:buClrTx/>
              <a:buSzTx/>
              <a:buFontTx/>
            </a:pPr>
            <a:r>
              <a:rPr lang="zh-CN" altLang="en-US" sz="1400" b="1" dirty="0">
                <a:latin typeface="+mn-ea"/>
                <a:cs typeface="+mn-ea"/>
                <a:sym typeface="+mn-ea"/>
              </a:rPr>
              <a:t>成效</a:t>
            </a:r>
            <a:endParaRPr lang="zh-CN" altLang="en-US" sz="1400" b="1" dirty="0">
              <a:latin typeface="+mn-ea"/>
              <a:cs typeface="+mn-ea"/>
              <a:sym typeface="+mn-ea"/>
            </a:endParaRPr>
          </a:p>
        </p:txBody>
      </p:sp>
      <p:sp>
        <p:nvSpPr>
          <p:cNvPr id="3" name="矩形 2"/>
          <p:cNvSpPr/>
          <p:nvPr>
            <p:custDataLst>
              <p:tags r:id="rId9"/>
            </p:custDataLst>
          </p:nvPr>
        </p:nvSpPr>
        <p:spPr>
          <a:xfrm>
            <a:off x="1689100" y="2658745"/>
            <a:ext cx="4428490" cy="789940"/>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sz="1400" b="1" dirty="0">
                <a:solidFill>
                  <a:schemeClr val="tx1">
                    <a:lumMod val="85000"/>
                    <a:lumOff val="15000"/>
                  </a:schemeClr>
                </a:solidFill>
                <a:latin typeface="+mn-ea"/>
                <a:cs typeface="+mn-ea"/>
              </a:rPr>
              <a:t>省级及以上重点实验室、技术创新中心、野外科学观测研究站等科技创新平台纳入省共享平台的比例等</a:t>
            </a:r>
            <a:endParaRPr lang="zh-CN" altLang="en-US" sz="1400" b="1" dirty="0">
              <a:solidFill>
                <a:schemeClr val="tx1">
                  <a:lumMod val="85000"/>
                  <a:lumOff val="15000"/>
                </a:schemeClr>
              </a:solidFill>
              <a:latin typeface="+mn-ea"/>
              <a:cs typeface="+mn-ea"/>
            </a:endParaRPr>
          </a:p>
        </p:txBody>
      </p:sp>
      <p:sp>
        <p:nvSpPr>
          <p:cNvPr id="4" name="矩形 3"/>
          <p:cNvSpPr/>
          <p:nvPr>
            <p:custDataLst>
              <p:tags r:id="rId10"/>
            </p:custDataLst>
          </p:nvPr>
        </p:nvSpPr>
        <p:spPr>
          <a:xfrm>
            <a:off x="3302635" y="1916748"/>
            <a:ext cx="2827655" cy="625475"/>
          </a:xfrm>
          <a:prstGeom prst="rect">
            <a:avLst/>
          </a:prstGeom>
          <a:noFill/>
        </p:spPr>
        <p:txBody>
          <a:bodyPr wrap="square" lIns="0" tIns="0" rIns="0" bIns="0" rtlCol="0" anchor="b">
            <a:noAutofit/>
          </a:bodyPr>
          <a:lstStyle/>
          <a:p>
            <a:pPr algn="r">
              <a:buClrTx/>
              <a:buSzTx/>
              <a:buFontTx/>
            </a:pPr>
            <a:r>
              <a:rPr lang="zh-CN" altLang="en-US" b="1" dirty="0">
                <a:solidFill>
                  <a:schemeClr val="accent1"/>
                </a:solidFill>
                <a:latin typeface="+mn-ea"/>
                <a:cs typeface="+mn-ea"/>
              </a:rPr>
              <a:t>创新平台入网率</a:t>
            </a:r>
            <a:endParaRPr lang="zh-CN" altLang="en-US" b="1" dirty="0">
              <a:solidFill>
                <a:schemeClr val="accent1"/>
              </a:solidFill>
              <a:latin typeface="+mn-ea"/>
              <a:cs typeface="+mn-ea"/>
            </a:endParaRPr>
          </a:p>
        </p:txBody>
      </p:sp>
      <p:sp>
        <p:nvSpPr>
          <p:cNvPr id="5" name="矩形 4"/>
          <p:cNvSpPr/>
          <p:nvPr>
            <p:custDataLst>
              <p:tags r:id="rId11"/>
            </p:custDataLst>
          </p:nvPr>
        </p:nvSpPr>
        <p:spPr>
          <a:xfrm>
            <a:off x="1242060" y="4943793"/>
            <a:ext cx="2955925" cy="789940"/>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sz="1400" b="1">
                <a:solidFill>
                  <a:schemeClr val="tx1">
                    <a:lumMod val="85000"/>
                    <a:lumOff val="15000"/>
                  </a:schemeClr>
                </a:solidFill>
                <a:latin typeface="+mn-ea"/>
                <a:cs typeface="+mn-ea"/>
              </a:rPr>
              <a:t>纳入共享平台的科研设施和仪器总数量占本单位应开放总数的比例</a:t>
            </a:r>
            <a:endParaRPr lang="zh-CN" altLang="en-US" sz="1400" b="1">
              <a:solidFill>
                <a:schemeClr val="tx1">
                  <a:lumMod val="85000"/>
                  <a:lumOff val="15000"/>
                </a:schemeClr>
              </a:solidFill>
              <a:latin typeface="+mn-ea"/>
              <a:cs typeface="+mn-ea"/>
            </a:endParaRPr>
          </a:p>
          <a:p>
            <a:pPr marL="285750" indent="-285750" algn="r">
              <a:lnSpc>
                <a:spcPct val="150000"/>
              </a:lnSpc>
              <a:spcBef>
                <a:spcPct val="0"/>
              </a:spcBef>
              <a:spcAft>
                <a:spcPct val="0"/>
              </a:spcAft>
              <a:buFont typeface="Wingdings" panose="05000000000000000000" charset="0"/>
              <a:buChar char="ü"/>
            </a:pPr>
            <a:r>
              <a:rPr lang="en-US" altLang="zh-CN" sz="1400">
                <a:solidFill>
                  <a:srgbClr val="C00000"/>
                </a:solidFill>
                <a:highlight>
                  <a:srgbClr val="FFFF00"/>
                </a:highlight>
                <a:latin typeface="+mn-ea"/>
                <a:cs typeface="+mn-ea"/>
              </a:rPr>
              <a:t>需提供本单位科研设施和仪器资产清单并加盖法人单位公章</a:t>
            </a:r>
            <a:endParaRPr lang="en-US" altLang="zh-CN" sz="1400">
              <a:solidFill>
                <a:srgbClr val="C00000"/>
              </a:solidFill>
              <a:highlight>
                <a:srgbClr val="FFFF00"/>
              </a:highlight>
              <a:latin typeface="+mn-ea"/>
              <a:cs typeface="+mn-ea"/>
            </a:endParaRPr>
          </a:p>
        </p:txBody>
      </p:sp>
      <p:sp>
        <p:nvSpPr>
          <p:cNvPr id="6" name="矩形 5"/>
          <p:cNvSpPr/>
          <p:nvPr>
            <p:custDataLst>
              <p:tags r:id="rId12"/>
            </p:custDataLst>
          </p:nvPr>
        </p:nvSpPr>
        <p:spPr>
          <a:xfrm>
            <a:off x="1370965" y="4318318"/>
            <a:ext cx="2827655" cy="625475"/>
          </a:xfrm>
          <a:prstGeom prst="rect">
            <a:avLst/>
          </a:prstGeom>
          <a:noFill/>
        </p:spPr>
        <p:txBody>
          <a:bodyPr wrap="square" lIns="0" tIns="0" rIns="0" bIns="0" rtlCol="0" anchor="b">
            <a:noAutofit/>
          </a:bodyPr>
          <a:lstStyle/>
          <a:p>
            <a:pPr algn="r">
              <a:spcBef>
                <a:spcPct val="0"/>
              </a:spcBef>
              <a:spcAft>
                <a:spcPct val="0"/>
              </a:spcAft>
            </a:pPr>
            <a:r>
              <a:rPr lang="zh-CN" altLang="en-US" b="1" dirty="0">
                <a:solidFill>
                  <a:schemeClr val="accent1"/>
                </a:solidFill>
                <a:latin typeface="+mn-ea"/>
                <a:cs typeface="+mn-ea"/>
              </a:rPr>
              <a:t>科研设施和仪器</a:t>
            </a:r>
            <a:r>
              <a:rPr lang="zh-CN" altLang="en-US" b="1" dirty="0">
                <a:solidFill>
                  <a:schemeClr val="accent1"/>
                </a:solidFill>
                <a:latin typeface="+mn-ea"/>
                <a:cs typeface="+mn-ea"/>
              </a:rPr>
              <a:t>入网率</a:t>
            </a:r>
            <a:endParaRPr lang="zh-CN" altLang="en-US" b="1" dirty="0">
              <a:solidFill>
                <a:schemeClr val="accent1"/>
              </a:solidFill>
              <a:latin typeface="+mn-ea"/>
              <a:cs typeface="+mn-ea"/>
            </a:endParaRPr>
          </a:p>
        </p:txBody>
      </p:sp>
      <p:sp>
        <p:nvSpPr>
          <p:cNvPr id="7" name="矩形 6"/>
          <p:cNvSpPr/>
          <p:nvPr>
            <p:custDataLst>
              <p:tags r:id="rId13"/>
            </p:custDataLst>
          </p:nvPr>
        </p:nvSpPr>
        <p:spPr>
          <a:xfrm>
            <a:off x="7439660" y="2809240"/>
            <a:ext cx="3787775" cy="789940"/>
          </a:xfrm>
          <a:prstGeom prst="rect">
            <a:avLst/>
          </a:prstGeom>
          <a:noFill/>
        </p:spPr>
        <p:txBody>
          <a:bodyPr wrap="square" lIns="0" tIns="0" rIns="0" bIns="0" rtlCol="0" anchor="t" anchorCtr="0">
            <a:noAutofit/>
          </a:bodyPr>
          <a:lstStyle/>
          <a:p>
            <a:pPr>
              <a:lnSpc>
                <a:spcPct val="150000"/>
              </a:lnSpc>
              <a:spcBef>
                <a:spcPct val="0"/>
              </a:spcBef>
              <a:spcAft>
                <a:spcPct val="0"/>
              </a:spcAft>
            </a:pPr>
            <a:r>
              <a:rPr lang="zh-CN" altLang="en-US" sz="1400">
                <a:solidFill>
                  <a:schemeClr val="tx1">
                    <a:lumMod val="85000"/>
                    <a:lumOff val="15000"/>
                  </a:schemeClr>
                </a:solidFill>
                <a:latin typeface="+mn-ea"/>
                <a:cs typeface="+mn-ea"/>
              </a:rPr>
              <a:t>科研设施和仪器年平均</a:t>
            </a:r>
            <a:r>
              <a:rPr lang="zh-CN" altLang="en-US" sz="2400" b="1">
                <a:solidFill>
                  <a:schemeClr val="tx1"/>
                </a:solidFill>
                <a:latin typeface="+mn-ea"/>
                <a:cs typeface="+mn-ea"/>
              </a:rPr>
              <a:t>有效运行机时</a:t>
            </a:r>
            <a:endParaRPr lang="zh-CN" altLang="en-US" sz="2400" b="1">
              <a:solidFill>
                <a:schemeClr val="tx1"/>
              </a:solidFill>
              <a:latin typeface="+mn-ea"/>
              <a:cs typeface="+mn-ea"/>
            </a:endParaRPr>
          </a:p>
        </p:txBody>
      </p:sp>
      <p:sp>
        <p:nvSpPr>
          <p:cNvPr id="8" name="矩形 7"/>
          <p:cNvSpPr/>
          <p:nvPr>
            <p:custDataLst>
              <p:tags r:id="rId14"/>
            </p:custDataLst>
          </p:nvPr>
        </p:nvSpPr>
        <p:spPr>
          <a:xfrm>
            <a:off x="7590790" y="2138998"/>
            <a:ext cx="2827656" cy="625475"/>
          </a:xfrm>
          <a:prstGeom prst="rect">
            <a:avLst/>
          </a:prstGeom>
          <a:noFill/>
        </p:spPr>
        <p:txBody>
          <a:bodyPr wrap="square" lIns="0" tIns="0" rIns="0" bIns="0" rtlCol="0" anchor="b">
            <a:noAutofit/>
          </a:bodyPr>
          <a:lstStyle/>
          <a:p>
            <a:pPr>
              <a:spcBef>
                <a:spcPct val="0"/>
              </a:spcBef>
              <a:spcAft>
                <a:spcPct val="0"/>
              </a:spcAft>
            </a:pPr>
            <a:r>
              <a:rPr lang="zh-CN" altLang="en-US" b="1" dirty="0">
                <a:solidFill>
                  <a:srgbClr val="C00000"/>
                </a:solidFill>
                <a:latin typeface="+mn-ea"/>
                <a:cs typeface="+mn-ea"/>
              </a:rPr>
              <a:t>仪器运行机时</a:t>
            </a:r>
            <a:endParaRPr lang="zh-CN" altLang="en-US" b="1" dirty="0">
              <a:solidFill>
                <a:srgbClr val="C00000"/>
              </a:solidFill>
              <a:latin typeface="+mn-ea"/>
              <a:cs typeface="+mn-ea"/>
            </a:endParaRPr>
          </a:p>
        </p:txBody>
      </p:sp>
      <p:sp>
        <p:nvSpPr>
          <p:cNvPr id="9" name="矩形 8"/>
          <p:cNvSpPr/>
          <p:nvPr>
            <p:custDataLst>
              <p:tags r:id="rId15"/>
            </p:custDataLst>
          </p:nvPr>
        </p:nvSpPr>
        <p:spPr>
          <a:xfrm>
            <a:off x="9669145" y="4979035"/>
            <a:ext cx="3721735" cy="1631950"/>
          </a:xfrm>
          <a:prstGeom prst="rect">
            <a:avLst/>
          </a:prstGeom>
          <a:noFill/>
        </p:spPr>
        <p:txBody>
          <a:bodyPr wrap="square" lIns="0" tIns="0" rIns="0" bIns="0" rtlCol="0" anchor="t" anchorCtr="0">
            <a:noAutofit/>
          </a:bodyPr>
          <a:lstStyle/>
          <a:p>
            <a:pPr>
              <a:lnSpc>
                <a:spcPct val="150000"/>
              </a:lnSpc>
              <a:spcBef>
                <a:spcPct val="0"/>
              </a:spcBef>
              <a:spcAft>
                <a:spcPct val="0"/>
              </a:spcAft>
            </a:pPr>
            <a:r>
              <a:rPr lang="zh-CN" altLang="en-US" sz="1400" b="1">
                <a:solidFill>
                  <a:srgbClr val="7030A0"/>
                </a:solidFill>
                <a:latin typeface="+mn-ea"/>
                <a:cs typeface="+mn-ea"/>
              </a:rPr>
              <a:t>科研设施和仪器的维修维护及盘活利用情况等</a:t>
            </a:r>
            <a:endParaRPr lang="zh-CN" altLang="en-US" sz="1400" b="1">
              <a:solidFill>
                <a:srgbClr val="7030A0"/>
              </a:solidFill>
              <a:latin typeface="+mn-ea"/>
              <a:cs typeface="+mn-ea"/>
            </a:endParaRPr>
          </a:p>
          <a:p>
            <a:pPr marL="285750" indent="-285750">
              <a:lnSpc>
                <a:spcPct val="150000"/>
              </a:lnSpc>
              <a:spcBef>
                <a:spcPct val="0"/>
              </a:spcBef>
              <a:spcAft>
                <a:spcPct val="0"/>
              </a:spcAft>
              <a:buFont typeface="Wingdings" panose="05000000000000000000" charset="0"/>
              <a:buChar char="ü"/>
            </a:pPr>
            <a:r>
              <a:rPr lang="zh-CN" altLang="en-US" sz="1400">
                <a:solidFill>
                  <a:srgbClr val="7030A0"/>
                </a:solidFill>
                <a:latin typeface="+mn-ea"/>
                <a:cs typeface="+mn-ea"/>
              </a:rPr>
              <a:t>旧仪器通过维修、改造、调拨重新利用</a:t>
            </a:r>
            <a:endParaRPr lang="zh-CN" altLang="en-US" sz="1400">
              <a:solidFill>
                <a:srgbClr val="7030A0"/>
              </a:solidFill>
              <a:latin typeface="+mn-ea"/>
              <a:cs typeface="+mn-ea"/>
            </a:endParaRPr>
          </a:p>
          <a:p>
            <a:pPr>
              <a:lnSpc>
                <a:spcPct val="150000"/>
              </a:lnSpc>
              <a:spcBef>
                <a:spcPct val="0"/>
              </a:spcBef>
              <a:spcAft>
                <a:spcPct val="0"/>
              </a:spcAft>
            </a:pPr>
            <a:r>
              <a:rPr lang="zh-CN" altLang="en-US" sz="1400" b="1">
                <a:solidFill>
                  <a:schemeClr val="tx1">
                    <a:lumMod val="85000"/>
                    <a:lumOff val="15000"/>
                  </a:schemeClr>
                </a:solidFill>
                <a:latin typeface="+mn-ea"/>
                <a:cs typeface="+mn-ea"/>
              </a:rPr>
              <a:t>支撑本单位开展重大科研任务情况以及相关研究成果的产出、水平与贡献等</a:t>
            </a:r>
            <a:endParaRPr lang="zh-CN" altLang="en-US" sz="1400" b="1">
              <a:solidFill>
                <a:schemeClr val="tx1">
                  <a:lumMod val="85000"/>
                  <a:lumOff val="15000"/>
                </a:schemeClr>
              </a:solidFill>
              <a:latin typeface="+mn-ea"/>
              <a:cs typeface="+mn-ea"/>
            </a:endParaRPr>
          </a:p>
          <a:p>
            <a:pPr marL="285750" indent="-285750">
              <a:lnSpc>
                <a:spcPct val="150000"/>
              </a:lnSpc>
              <a:spcBef>
                <a:spcPct val="0"/>
              </a:spcBef>
              <a:spcAft>
                <a:spcPct val="0"/>
              </a:spcAft>
              <a:buFont typeface="Wingdings" panose="05000000000000000000" charset="0"/>
              <a:buChar char="ü"/>
            </a:pPr>
            <a:r>
              <a:rPr lang="zh-CN" altLang="en-US" sz="1400">
                <a:solidFill>
                  <a:schemeClr val="tx1">
                    <a:lumMod val="85000"/>
                    <a:lumOff val="15000"/>
                  </a:schemeClr>
                </a:solidFill>
                <a:latin typeface="+mn-ea"/>
                <a:cs typeface="+mn-ea"/>
              </a:rPr>
              <a:t>论文、专利、项目、相关证明。</a:t>
            </a:r>
            <a:r>
              <a:rPr lang="zh-CN" altLang="en-US" sz="1400">
                <a:solidFill>
                  <a:srgbClr val="C00000"/>
                </a:solidFill>
                <a:highlight>
                  <a:srgbClr val="FFFF00"/>
                </a:highlight>
                <a:latin typeface="+mn-ea"/>
                <a:cs typeface="+mn-ea"/>
              </a:rPr>
              <a:t>需提交仪器</a:t>
            </a:r>
            <a:r>
              <a:rPr lang="en-US" altLang="zh-CN" sz="1400">
                <a:solidFill>
                  <a:srgbClr val="C00000"/>
                </a:solidFill>
                <a:highlight>
                  <a:srgbClr val="FFFF00"/>
                </a:highlight>
                <a:latin typeface="+mn-ea"/>
                <a:cs typeface="+mn-ea"/>
              </a:rPr>
              <a:t>——</a:t>
            </a:r>
            <a:r>
              <a:rPr lang="zh-CN" altLang="en-US" sz="1400">
                <a:solidFill>
                  <a:srgbClr val="C00000"/>
                </a:solidFill>
                <a:highlight>
                  <a:srgbClr val="FFFF00"/>
                </a:highlight>
                <a:latin typeface="+mn-ea"/>
                <a:cs typeface="+mn-ea"/>
              </a:rPr>
              <a:t>成果对应清单</a:t>
            </a:r>
            <a:endParaRPr lang="zh-CN" altLang="en-US" sz="1400">
              <a:solidFill>
                <a:srgbClr val="C00000"/>
              </a:solidFill>
              <a:highlight>
                <a:srgbClr val="FFFF00"/>
              </a:highlight>
              <a:latin typeface="+mn-ea"/>
              <a:cs typeface="+mn-ea"/>
            </a:endParaRPr>
          </a:p>
          <a:p>
            <a:pPr>
              <a:lnSpc>
                <a:spcPct val="150000"/>
              </a:lnSpc>
              <a:spcBef>
                <a:spcPct val="0"/>
              </a:spcBef>
              <a:spcAft>
                <a:spcPct val="0"/>
              </a:spcAft>
            </a:pPr>
            <a:endParaRPr lang="zh-CN" altLang="en-US" sz="1400">
              <a:solidFill>
                <a:srgbClr val="C00000"/>
              </a:solidFill>
              <a:highlight>
                <a:srgbClr val="FFFF00"/>
              </a:highlight>
              <a:latin typeface="+mn-ea"/>
              <a:cs typeface="+mn-ea"/>
            </a:endParaRPr>
          </a:p>
        </p:txBody>
      </p:sp>
      <p:sp>
        <p:nvSpPr>
          <p:cNvPr id="10" name="矩形 9"/>
          <p:cNvSpPr/>
          <p:nvPr>
            <p:custDataLst>
              <p:tags r:id="rId16"/>
            </p:custDataLst>
          </p:nvPr>
        </p:nvSpPr>
        <p:spPr>
          <a:xfrm>
            <a:off x="9515475" y="4318318"/>
            <a:ext cx="2827655" cy="625475"/>
          </a:xfrm>
          <a:prstGeom prst="rect">
            <a:avLst/>
          </a:prstGeom>
          <a:noFill/>
        </p:spPr>
        <p:txBody>
          <a:bodyPr wrap="square" lIns="0" tIns="0" rIns="0" bIns="0" rtlCol="0" anchor="b">
            <a:noAutofit/>
          </a:bodyPr>
          <a:lstStyle/>
          <a:p>
            <a:pPr>
              <a:spcBef>
                <a:spcPct val="0"/>
              </a:spcBef>
              <a:spcAft>
                <a:spcPct val="0"/>
              </a:spcAft>
            </a:pPr>
            <a:r>
              <a:rPr lang="zh-CN" altLang="en-US" b="1" dirty="0">
                <a:solidFill>
                  <a:schemeClr val="accent4"/>
                </a:solidFill>
                <a:latin typeface="+mn-ea"/>
                <a:cs typeface="+mn-ea"/>
              </a:rPr>
              <a:t>运行使用成效</a:t>
            </a:r>
            <a:endParaRPr lang="zh-CN" altLang="en-US" b="1" dirty="0">
              <a:solidFill>
                <a:schemeClr val="accent4"/>
              </a:solidFill>
              <a:latin typeface="+mn-ea"/>
              <a:cs typeface="+mn-ea"/>
            </a:endParaRPr>
          </a:p>
        </p:txBody>
      </p:sp>
      <p:sp>
        <p:nvSpPr>
          <p:cNvPr id="13" name="标题 12"/>
          <p:cNvSpPr>
            <a:spLocks noGrp="1"/>
          </p:cNvSpPr>
          <p:nvPr>
            <p:ph type="title"/>
            <p:custDataLst>
              <p:tags r:id="rId17"/>
            </p:custDataLst>
          </p:nvPr>
        </p:nvSpPr>
        <p:spPr/>
        <p:txBody>
          <a:bodyPr/>
          <a:lstStyle/>
          <a:p>
            <a:r>
              <a:rPr lang="zh-CN" altLang="en-US" dirty="0"/>
              <a:t>运行使用</a:t>
            </a:r>
            <a:endParaRPr lang="zh-CN" altLang="en-US" dirty="0"/>
          </a:p>
        </p:txBody>
      </p:sp>
      <p:grpSp>
        <p:nvGrpSpPr>
          <p:cNvPr id="2" name="组合 1"/>
          <p:cNvGrpSpPr/>
          <p:nvPr/>
        </p:nvGrpSpPr>
        <p:grpSpPr>
          <a:xfrm>
            <a:off x="0" y="7150437"/>
            <a:ext cx="13771562" cy="720080"/>
            <a:chOff x="0" y="7171580"/>
            <a:chExt cx="13771562" cy="720080"/>
          </a:xfrm>
        </p:grpSpPr>
        <p:pic>
          <p:nvPicPr>
            <p:cNvPr id="24" name="图片 23"/>
            <p:cNvPicPr/>
            <p:nvPr/>
          </p:nvPicPr>
          <p:blipFill>
            <a:blip r:embed="rId18"/>
            <a:stretch>
              <a:fillRect/>
            </a:stretch>
          </p:blipFill>
          <p:spPr>
            <a:xfrm flipV="1">
              <a:off x="0" y="7171580"/>
              <a:ext cx="13771562" cy="720080"/>
            </a:xfrm>
            <a:prstGeom prst="rect">
              <a:avLst/>
            </a:prstGeom>
          </p:spPr>
        </p:pic>
        <p:pic>
          <p:nvPicPr>
            <p:cNvPr id="25" name="图片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088000" y="7362000"/>
              <a:ext cx="2400179" cy="286319"/>
            </a:xfrm>
            <a:prstGeom prst="rect">
              <a:avLst/>
            </a:prstGeom>
          </p:spPr>
        </p:pic>
      </p:grpSp>
      <p:pic>
        <p:nvPicPr>
          <p:cNvPr id="26" name="图片 25"/>
          <p:cNvPicPr>
            <a:picLocks noChangeAspect="1"/>
          </p:cNvPicPr>
          <p:nvPr/>
        </p:nvPicPr>
        <p:blipFill>
          <a:blip r:embed="rId18"/>
          <a:stretch>
            <a:fillRect/>
          </a:stretch>
        </p:blipFill>
        <p:spPr>
          <a:xfrm flipV="1">
            <a:off x="53250" y="981139"/>
            <a:ext cx="3186369" cy="38384"/>
          </a:xfrm>
          <a:prstGeom prst="rect">
            <a:avLst/>
          </a:prstGeom>
        </p:spPr>
      </p:pic>
      <p:sp>
        <p:nvSpPr>
          <p:cNvPr id="11" name="文本框 10"/>
          <p:cNvSpPr txBox="1"/>
          <p:nvPr/>
        </p:nvSpPr>
        <p:spPr>
          <a:xfrm>
            <a:off x="350290" y="266636"/>
            <a:ext cx="2592288" cy="645160"/>
          </a:xfrm>
          <a:prstGeom prst="rect">
            <a:avLst/>
          </a:prstGeom>
          <a:noFill/>
        </p:spPr>
        <p:txBody>
          <a:bodyPr wrap="square" rtlCol="0">
            <a:spAutoFit/>
          </a:bodyPr>
          <a:p>
            <a:r>
              <a:rPr lang="zh-CN" altLang="en-US" sz="3600" b="1" dirty="0">
                <a:solidFill>
                  <a:srgbClr val="005097"/>
                </a:solidFill>
                <a:latin typeface="华文彩云" panose="02010800040101010101" pitchFamily="2" charset="-122"/>
                <a:ea typeface="华文彩云" panose="02010800040101010101" pitchFamily="2" charset="-122"/>
              </a:rPr>
              <a:t>怎</a:t>
            </a:r>
            <a:r>
              <a:rPr lang="en-US" altLang="zh-CN" sz="3600" b="1" dirty="0">
                <a:solidFill>
                  <a:srgbClr val="005097"/>
                </a:solidFill>
                <a:latin typeface="华文彩云" panose="02010800040101010101" pitchFamily="2" charset="-122"/>
                <a:ea typeface="华文彩云" panose="02010800040101010101" pitchFamily="2" charset="-122"/>
              </a:rPr>
              <a:t> </a:t>
            </a:r>
            <a:r>
              <a:rPr lang="zh-CN" altLang="en-US" sz="3600" b="1" dirty="0">
                <a:solidFill>
                  <a:srgbClr val="005097"/>
                </a:solidFill>
                <a:latin typeface="华文彩云" panose="02010800040101010101" pitchFamily="2" charset="-122"/>
                <a:ea typeface="华文彩云" panose="02010800040101010101" pitchFamily="2" charset="-122"/>
              </a:rPr>
              <a:t>么</a:t>
            </a:r>
            <a:r>
              <a:rPr lang="en-US" altLang="zh-CN" sz="3600" b="1" dirty="0">
                <a:solidFill>
                  <a:srgbClr val="005097"/>
                </a:solidFill>
                <a:latin typeface="华文彩云" panose="02010800040101010101" pitchFamily="2" charset="-122"/>
                <a:ea typeface="华文彩云" panose="02010800040101010101" pitchFamily="2" charset="-122"/>
              </a:rPr>
              <a:t> </a:t>
            </a:r>
            <a:r>
              <a:rPr lang="zh-CN" altLang="en-US" sz="3600" b="1" dirty="0">
                <a:solidFill>
                  <a:srgbClr val="005097"/>
                </a:solidFill>
                <a:latin typeface="华文彩云" panose="02010800040101010101" pitchFamily="2" charset="-122"/>
                <a:ea typeface="华文彩云" panose="02010800040101010101" pitchFamily="2" charset="-122"/>
              </a:rPr>
              <a:t>评</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sp>
        <p:nvSpPr>
          <p:cNvPr id="12" name="文本框 11"/>
          <p:cNvSpPr txBox="1"/>
          <p:nvPr/>
        </p:nvSpPr>
        <p:spPr>
          <a:xfrm>
            <a:off x="377825" y="2778760"/>
            <a:ext cx="524510" cy="2999740"/>
          </a:xfrm>
          <a:prstGeom prst="rect">
            <a:avLst/>
          </a:prstGeom>
          <a:noFill/>
        </p:spPr>
        <p:txBody>
          <a:bodyPr wrap="square" rtlCol="0">
            <a:spAutoFit/>
          </a:bodyPr>
          <a:p>
            <a:pPr algn="ctr"/>
            <a:r>
              <a:rPr lang="zh-CN" altLang="en-US"/>
              <a:t>是否应有尽有</a:t>
            </a:r>
            <a:endParaRPr lang="zh-CN" altLang="en-US"/>
          </a:p>
          <a:p>
            <a:pPr algn="ctr"/>
            <a:endParaRPr lang="zh-CN" altLang="en-US"/>
          </a:p>
        </p:txBody>
      </p:sp>
      <p:sp>
        <p:nvSpPr>
          <p:cNvPr id="14" name="文本框 13"/>
          <p:cNvSpPr txBox="1"/>
          <p:nvPr/>
        </p:nvSpPr>
        <p:spPr>
          <a:xfrm>
            <a:off x="12866370" y="781685"/>
            <a:ext cx="598170" cy="4544060"/>
          </a:xfrm>
          <a:prstGeom prst="rect">
            <a:avLst/>
          </a:prstGeom>
          <a:noFill/>
        </p:spPr>
        <p:txBody>
          <a:bodyPr vert="eaVert" wrap="square" rtlCol="0">
            <a:spAutoFit/>
          </a:bodyPr>
          <a:p>
            <a:pPr algn="ctr"/>
            <a:r>
              <a:rPr lang="zh-CN" altLang="en-US"/>
              <a:t>是否真实、是否显著</a:t>
            </a:r>
            <a:endParaRPr lang="zh-CN" altLang="en-US"/>
          </a:p>
        </p:txBody>
      </p:sp>
    </p:spTree>
    <p:custDataLst>
      <p:tags r:id="rId20"/>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p:nvPr/>
        </p:nvPicPr>
        <p:blipFill>
          <a:blip r:embed="rId1"/>
          <a:stretch>
            <a:fillRect/>
          </a:stretch>
        </p:blipFill>
        <p:spPr>
          <a:xfrm flipH="1" flipV="1">
            <a:off x="-53974" y="834876"/>
            <a:ext cx="7560000" cy="68400"/>
          </a:xfrm>
          <a:prstGeom prst="rect">
            <a:avLst/>
          </a:prstGeom>
        </p:spPr>
      </p:pic>
      <p:pic>
        <p:nvPicPr>
          <p:cNvPr id="24" name="图片 23"/>
          <p:cNvPicPr/>
          <p:nvPr/>
        </p:nvPicPr>
        <p:blipFill>
          <a:blip r:embed="rId1"/>
          <a:stretch>
            <a:fillRect/>
          </a:stretch>
        </p:blipFill>
        <p:spPr>
          <a:xfrm flipV="1">
            <a:off x="6211562" y="6814941"/>
            <a:ext cx="7560000" cy="68607"/>
          </a:xfrm>
          <a:prstGeom prst="rect">
            <a:avLst/>
          </a:prstGeom>
        </p:spPr>
      </p:pic>
      <p:grpSp>
        <p:nvGrpSpPr>
          <p:cNvPr id="25" name="组合 24"/>
          <p:cNvGrpSpPr/>
          <p:nvPr/>
        </p:nvGrpSpPr>
        <p:grpSpPr>
          <a:xfrm>
            <a:off x="1604740" y="2997607"/>
            <a:ext cx="10264163" cy="1542415"/>
            <a:chOff x="971997" y="2179710"/>
            <a:chExt cx="11565918" cy="1983677"/>
          </a:xfrm>
        </p:grpSpPr>
        <p:grpSp>
          <p:nvGrpSpPr>
            <p:cNvPr id="26" name="组合 25"/>
            <p:cNvGrpSpPr/>
            <p:nvPr/>
          </p:nvGrpSpPr>
          <p:grpSpPr>
            <a:xfrm>
              <a:off x="3093581" y="2179710"/>
              <a:ext cx="9444334" cy="1983677"/>
              <a:chOff x="2320695" y="442438"/>
              <a:chExt cx="9444334" cy="784402"/>
            </a:xfrm>
          </p:grpSpPr>
          <p:sp>
            <p:nvSpPr>
              <p:cNvPr id="30" name="矩形 29"/>
              <p:cNvSpPr/>
              <p:nvPr/>
            </p:nvSpPr>
            <p:spPr>
              <a:xfrm flipH="1">
                <a:off x="2320695" y="442438"/>
                <a:ext cx="9444334" cy="784402"/>
              </a:xfrm>
              <a:prstGeom prst="rect">
                <a:avLst/>
              </a:prstGeom>
              <a:solidFill>
                <a:srgbClr val="9BBB59"/>
              </a:solidFill>
              <a:ln>
                <a:noFill/>
              </a:ln>
              <a:effectLst>
                <a:reflection blurRad="6350" stA="50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31" name="组合 30"/>
              <p:cNvGrpSpPr/>
              <p:nvPr/>
            </p:nvGrpSpPr>
            <p:grpSpPr>
              <a:xfrm>
                <a:off x="3183097" y="614306"/>
                <a:ext cx="8474785" cy="436604"/>
                <a:chOff x="4037747" y="569913"/>
                <a:chExt cx="8474785" cy="436604"/>
              </a:xfrm>
            </p:grpSpPr>
            <p:sp>
              <p:nvSpPr>
                <p:cNvPr id="32" name="矩形 31"/>
                <p:cNvSpPr/>
                <p:nvPr/>
              </p:nvSpPr>
              <p:spPr>
                <a:xfrm>
                  <a:off x="4705340" y="616415"/>
                  <a:ext cx="7807192" cy="390102"/>
                </a:xfrm>
                <a:prstGeom prst="rect">
                  <a:avLst/>
                </a:prstGeom>
                <a:noFill/>
                <a:ln w="9525">
                  <a:noFill/>
                  <a:miter/>
                </a:ln>
              </p:spPr>
              <p:txBody>
                <a:bodyPr wrap="square" lIns="91431" tIns="45716" rIns="91431" bIns="4571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dist" eaLnBrk="1" hangingPunct="1">
                    <a:buNone/>
                  </a:pPr>
                  <a:r>
                    <a:rPr lang="zh-CN" altLang="en-US" sz="4400" b="1" dirty="0">
                      <a:solidFill>
                        <a:schemeClr val="bg1"/>
                      </a:solidFill>
                      <a:latin typeface="华文行楷" panose="02010800040101010101" pitchFamily="2" charset="-122"/>
                      <a:ea typeface="华文行楷" panose="02010800040101010101" pitchFamily="2" charset="-122"/>
                      <a:sym typeface="Arial" panose="020B0604020202020204" pitchFamily="34" charset="0"/>
                    </a:rPr>
                    <a:t>湖南省政策体系构建情况</a:t>
                  </a:r>
                  <a:endParaRPr lang="zh-CN" altLang="en-US" sz="4400" b="1" dirty="0">
                    <a:solidFill>
                      <a:schemeClr val="bg1"/>
                    </a:solidFill>
                    <a:latin typeface="华文行楷" panose="02010800040101010101" pitchFamily="2" charset="-122"/>
                    <a:ea typeface="华文行楷" panose="02010800040101010101" pitchFamily="2" charset="-122"/>
                    <a:sym typeface="Arial" panose="020B0604020202020204" pitchFamily="34" charset="0"/>
                  </a:endParaRPr>
                </a:p>
              </p:txBody>
            </p:sp>
            <p:grpSp>
              <p:nvGrpSpPr>
                <p:cNvPr id="33" name="组合 32"/>
                <p:cNvGrpSpPr/>
                <p:nvPr/>
              </p:nvGrpSpPr>
              <p:grpSpPr>
                <a:xfrm>
                  <a:off x="4037747" y="569913"/>
                  <a:ext cx="263526" cy="395288"/>
                  <a:chOff x="-815800" y="0"/>
                  <a:chExt cx="213757" cy="427512"/>
                </a:xfrm>
              </p:grpSpPr>
              <p:sp>
                <p:nvSpPr>
                  <p:cNvPr id="34" name="直接连接符 33"/>
                  <p:cNvSpPr/>
                  <p:nvPr/>
                </p:nvSpPr>
                <p:spPr>
                  <a:xfrm>
                    <a:off x="-815800" y="0"/>
                    <a:ext cx="213756" cy="213756"/>
                  </a:xfrm>
                  <a:prstGeom prst="line">
                    <a:avLst/>
                  </a:prstGeom>
                  <a:ln w="19050" cap="flat" cmpd="sng">
                    <a:solidFill>
                      <a:schemeClr val="bg1"/>
                    </a:solidFill>
                    <a:prstDash val="solid"/>
                    <a:miter/>
                    <a:headEnd type="oval" w="med" len="med"/>
                    <a:tailEnd type="oval" w="lg" len="lg"/>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直接连接符 34"/>
                  <p:cNvSpPr/>
                  <p:nvPr/>
                </p:nvSpPr>
                <p:spPr>
                  <a:xfrm flipH="1">
                    <a:off x="-815799" y="213756"/>
                    <a:ext cx="213756" cy="213756"/>
                  </a:xfrm>
                  <a:prstGeom prst="line">
                    <a:avLst/>
                  </a:prstGeom>
                  <a:ln w="19050" cap="flat" cmpd="sng">
                    <a:solidFill>
                      <a:schemeClr val="bg1"/>
                    </a:solidFill>
                    <a:prstDash val="solid"/>
                    <a:miter/>
                    <a:headEnd type="oval" w="med" len="med"/>
                    <a:tailEnd type="oval" w="lg" len="lg"/>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nvGrpSpPr>
            <p:cNvPr id="27" name="组合 26"/>
            <p:cNvGrpSpPr/>
            <p:nvPr/>
          </p:nvGrpSpPr>
          <p:grpSpPr>
            <a:xfrm>
              <a:off x="971997" y="2179710"/>
              <a:ext cx="2121586" cy="1983303"/>
              <a:chOff x="2215144" y="1032180"/>
              <a:chExt cx="1120898" cy="824468"/>
            </a:xfrm>
          </p:grpSpPr>
          <p:sp>
            <p:nvSpPr>
              <p:cNvPr id="28" name="平行四边形 27"/>
              <p:cNvSpPr/>
              <p:nvPr/>
            </p:nvSpPr>
            <p:spPr>
              <a:xfrm>
                <a:off x="2215144" y="1032180"/>
                <a:ext cx="1120898" cy="824468"/>
              </a:xfrm>
              <a:prstGeom prst="parallelogram">
                <a:avLst>
                  <a:gd name="adj" fmla="val 0"/>
                </a:avLst>
              </a:prstGeom>
              <a:solidFill>
                <a:srgbClr val="0081C5"/>
              </a:solidFill>
              <a:ln>
                <a:noFill/>
              </a:ln>
              <a:effectLst>
                <a:reflection blurRad="6350" stA="50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latin typeface="Impact" panose="020B0806030902050204" pitchFamily="34" charset="0"/>
                </a:endParaRPr>
              </a:p>
            </p:txBody>
          </p:sp>
          <p:sp>
            <p:nvSpPr>
              <p:cNvPr id="29" name="文本框 9"/>
              <p:cNvSpPr txBox="1"/>
              <p:nvPr/>
            </p:nvSpPr>
            <p:spPr>
              <a:xfrm>
                <a:off x="2245058" y="1132769"/>
                <a:ext cx="1066799" cy="5917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6600" b="1" dirty="0">
                    <a:solidFill>
                      <a:schemeClr val="bg1"/>
                    </a:solidFill>
                    <a:latin typeface="华文行楷" panose="02010800040101010101" pitchFamily="2" charset="-122"/>
                    <a:ea typeface="华文行楷" panose="02010800040101010101" pitchFamily="2" charset="-122"/>
                  </a:rPr>
                  <a:t>壹</a:t>
                </a:r>
                <a:endParaRPr lang="zh-CN" altLang="en-US" sz="6600" b="1" dirty="0">
                  <a:solidFill>
                    <a:schemeClr val="bg1"/>
                  </a:solidFill>
                  <a:latin typeface="华文行楷" panose="02010800040101010101" pitchFamily="2" charset="-122"/>
                  <a:ea typeface="华文行楷" panose="02010800040101010101" pitchFamily="2" charset="-122"/>
                </a:endParaRPr>
              </a:p>
            </p:txBody>
          </p:sp>
        </p:grpSp>
      </p:grpSp>
      <p:sp>
        <p:nvSpPr>
          <p:cNvPr id="3" name="文本框 2"/>
          <p:cNvSpPr txBox="1"/>
          <p:nvPr/>
        </p:nvSpPr>
        <p:spPr>
          <a:xfrm>
            <a:off x="7722885" y="5659670"/>
            <a:ext cx="3096344" cy="583565"/>
          </a:xfrm>
          <a:prstGeom prst="rect">
            <a:avLst/>
          </a:prstGeom>
          <a:noFill/>
        </p:spPr>
        <p:txBody>
          <a:bodyPr wrap="square" rtlCol="0">
            <a:spAutoFit/>
          </a:bodyPr>
          <a:lstStyle/>
          <a:p>
            <a:r>
              <a:rPr lang="en-US" altLang="zh-CN" sz="3200" b="1" dirty="0">
                <a:solidFill>
                  <a:schemeClr val="bg1"/>
                </a:solidFill>
                <a:latin typeface="华文中宋" panose="02010600040101010101" pitchFamily="2" charset="-122"/>
                <a:ea typeface="华文中宋" panose="02010600040101010101" pitchFamily="2" charset="-122"/>
              </a:rPr>
              <a:t>2025-10</a:t>
            </a:r>
            <a:endParaRPr lang="zh-CN" altLang="en-US" sz="3200" b="1" dirty="0">
              <a:solidFill>
                <a:schemeClr val="bg1"/>
              </a:solidFill>
              <a:latin typeface="华文中宋" panose="02010600040101010101" pitchFamily="2" charset="-122"/>
              <a:ea typeface="华文中宋" panose="02010600040101010101" pitchFamily="2"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a:xfrm>
            <a:off x="522050" y="618976"/>
            <a:ext cx="12345829" cy="1286404"/>
          </a:xfrm>
        </p:spPr>
        <p:txBody>
          <a:bodyPr wrap="square">
            <a:normAutofit/>
          </a:bodyPr>
          <a:lstStyle/>
          <a:p>
            <a:r>
              <a:rPr lang="zh-CN" altLang="en-US"/>
              <a:t>开放共享</a:t>
            </a:r>
            <a:endParaRPr lang="zh-CN" altLang="en-US"/>
          </a:p>
        </p:txBody>
      </p:sp>
      <p:grpSp>
        <p:nvGrpSpPr>
          <p:cNvPr id="9" name="组合 8"/>
          <p:cNvGrpSpPr/>
          <p:nvPr/>
        </p:nvGrpSpPr>
        <p:grpSpPr>
          <a:xfrm>
            <a:off x="0" y="7150437"/>
            <a:ext cx="13771562" cy="720080"/>
            <a:chOff x="0" y="7171580"/>
            <a:chExt cx="13771562" cy="720080"/>
          </a:xfrm>
        </p:grpSpPr>
        <p:pic>
          <p:nvPicPr>
            <p:cNvPr id="24" name="图片 23"/>
            <p:cNvPicPr/>
            <p:nvPr/>
          </p:nvPicPr>
          <p:blipFill>
            <a:blip r:embed="rId2"/>
            <a:stretch>
              <a:fillRect/>
            </a:stretch>
          </p:blipFill>
          <p:spPr>
            <a:xfrm flipV="1">
              <a:off x="0" y="7171580"/>
              <a:ext cx="13771562" cy="720080"/>
            </a:xfrm>
            <a:prstGeom prst="rect">
              <a:avLst/>
            </a:prstGeom>
          </p:spPr>
        </p:pic>
        <p:pic>
          <p:nvPicPr>
            <p:cNvPr id="25" name="图片 24"/>
            <p:cNvPicPr>
              <a:picLocks noChangeAspect="1"/>
            </p:cNvPicPr>
            <p:nvPr/>
          </p:nvPicPr>
          <p:blipFill>
            <a:blip r:embed="rId3"/>
            <a:stretch>
              <a:fillRect/>
            </a:stretch>
          </p:blipFill>
          <p:spPr>
            <a:xfrm>
              <a:off x="11088000" y="7362000"/>
              <a:ext cx="2400179" cy="286319"/>
            </a:xfrm>
            <a:prstGeom prst="rect">
              <a:avLst/>
            </a:prstGeom>
          </p:spPr>
        </p:pic>
      </p:grpSp>
      <p:pic>
        <p:nvPicPr>
          <p:cNvPr id="26" name="图片 25"/>
          <p:cNvPicPr>
            <a:picLocks noChangeAspect="1"/>
          </p:cNvPicPr>
          <p:nvPr/>
        </p:nvPicPr>
        <p:blipFill>
          <a:blip r:embed="rId2"/>
          <a:stretch>
            <a:fillRect/>
          </a:stretch>
        </p:blipFill>
        <p:spPr>
          <a:xfrm flipV="1">
            <a:off x="53250" y="981139"/>
            <a:ext cx="3186369" cy="38384"/>
          </a:xfrm>
          <a:prstGeom prst="rect">
            <a:avLst/>
          </a:prstGeom>
        </p:spPr>
      </p:pic>
      <p:sp>
        <p:nvSpPr>
          <p:cNvPr id="11" name="文本框 10"/>
          <p:cNvSpPr txBox="1"/>
          <p:nvPr/>
        </p:nvSpPr>
        <p:spPr>
          <a:xfrm>
            <a:off x="350290" y="266636"/>
            <a:ext cx="2592288" cy="645160"/>
          </a:xfrm>
          <a:prstGeom prst="rect">
            <a:avLst/>
          </a:prstGeom>
          <a:noFill/>
        </p:spPr>
        <p:txBody>
          <a:bodyPr wrap="square" rtlCol="0">
            <a:spAutoFit/>
          </a:bodyPr>
          <a:p>
            <a:pPr defTabSz="1371600"/>
            <a:r>
              <a:rPr lang="zh-CN" altLang="en-US" sz="3600" b="1" dirty="0">
                <a:solidFill>
                  <a:srgbClr val="005097"/>
                </a:solidFill>
                <a:latin typeface="华文彩云" panose="02010800040101010101" pitchFamily="2" charset="-122"/>
                <a:ea typeface="华文彩云" panose="02010800040101010101" pitchFamily="2" charset="-122"/>
              </a:rPr>
              <a:t>怎</a:t>
            </a:r>
            <a:r>
              <a:rPr lang="en-US" altLang="zh-CN" sz="3600" b="1" dirty="0">
                <a:solidFill>
                  <a:srgbClr val="005097"/>
                </a:solidFill>
                <a:latin typeface="华文彩云" panose="02010800040101010101" pitchFamily="2" charset="-122"/>
                <a:ea typeface="华文彩云" panose="02010800040101010101" pitchFamily="2" charset="-122"/>
              </a:rPr>
              <a:t> </a:t>
            </a:r>
            <a:r>
              <a:rPr lang="zh-CN" altLang="en-US" sz="3600" b="1" dirty="0">
                <a:solidFill>
                  <a:srgbClr val="005097"/>
                </a:solidFill>
                <a:latin typeface="华文彩云" panose="02010800040101010101" pitchFamily="2" charset="-122"/>
                <a:ea typeface="华文彩云" panose="02010800040101010101" pitchFamily="2" charset="-122"/>
              </a:rPr>
              <a:t>么</a:t>
            </a:r>
            <a:r>
              <a:rPr lang="en-US" altLang="zh-CN" sz="3600" b="1" dirty="0">
                <a:solidFill>
                  <a:srgbClr val="005097"/>
                </a:solidFill>
                <a:latin typeface="华文彩云" panose="02010800040101010101" pitchFamily="2" charset="-122"/>
                <a:ea typeface="华文彩云" panose="02010800040101010101" pitchFamily="2" charset="-122"/>
              </a:rPr>
              <a:t> </a:t>
            </a:r>
            <a:r>
              <a:rPr lang="zh-CN" altLang="en-US" sz="3600" b="1" dirty="0">
                <a:solidFill>
                  <a:srgbClr val="005097"/>
                </a:solidFill>
                <a:latin typeface="华文彩云" panose="02010800040101010101" pitchFamily="2" charset="-122"/>
                <a:ea typeface="华文彩云" panose="02010800040101010101" pitchFamily="2" charset="-122"/>
              </a:rPr>
              <a:t>评</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sp>
        <p:nvSpPr>
          <p:cNvPr id="10" name="矩形 9"/>
          <p:cNvSpPr/>
          <p:nvPr>
            <p:custDataLst>
              <p:tags r:id="rId4"/>
            </p:custDataLst>
          </p:nvPr>
        </p:nvSpPr>
        <p:spPr>
          <a:xfrm>
            <a:off x="8144510" y="4333875"/>
            <a:ext cx="2338705" cy="1443355"/>
          </a:xfrm>
          <a:prstGeom prst="rect">
            <a:avLst/>
          </a:prstGeom>
          <a:noFill/>
        </p:spPr>
        <p:txBody>
          <a:bodyPr wrap="square" lIns="0" tIns="0" rIns="0" bIns="0" rtlCol="0" anchor="t" anchorCtr="0">
            <a:noAutofit/>
          </a:bodyPr>
          <a:p>
            <a:pPr algn="just" defTabSz="914400">
              <a:lnSpc>
                <a:spcPct val="130000"/>
              </a:lnSpc>
              <a:spcBef>
                <a:spcPct val="0"/>
              </a:spcBef>
              <a:spcAft>
                <a:spcPct val="0"/>
              </a:spcAft>
            </a:pPr>
            <a:r>
              <a:rPr lang="zh-CN" altLang="en-US" sz="1580" b="1">
                <a:solidFill>
                  <a:srgbClr val="C00000"/>
                </a:solidFill>
                <a:latin typeface="+mn-ea"/>
                <a:cs typeface="+mn-ea"/>
              </a:rPr>
              <a:t>通过技术攻关、验证评价、应用场景开发、示范推广等推进科研仪器及配套试剂、数据库等科技基础条件自主保障的工作及成效</a:t>
            </a:r>
            <a:endParaRPr lang="zh-CN" altLang="en-US" sz="1580" b="1">
              <a:solidFill>
                <a:srgbClr val="C00000"/>
              </a:solidFill>
              <a:latin typeface="+mn-ea"/>
              <a:cs typeface="+mn-ea"/>
            </a:endParaRPr>
          </a:p>
        </p:txBody>
      </p:sp>
      <p:sp>
        <p:nvSpPr>
          <p:cNvPr id="12" name="矩形 11"/>
          <p:cNvSpPr/>
          <p:nvPr>
            <p:custDataLst>
              <p:tags r:id="rId5"/>
            </p:custDataLst>
          </p:nvPr>
        </p:nvSpPr>
        <p:spPr>
          <a:xfrm>
            <a:off x="6029551" y="4363432"/>
            <a:ext cx="1818997" cy="1443155"/>
          </a:xfrm>
          <a:prstGeom prst="rect">
            <a:avLst/>
          </a:prstGeom>
          <a:noFill/>
        </p:spPr>
        <p:txBody>
          <a:bodyPr wrap="square" lIns="0" tIns="0" rIns="0" bIns="0" rtlCol="0" anchor="t" anchorCtr="0">
            <a:noAutofit/>
          </a:bodyPr>
          <a:p>
            <a:pPr marL="0" indent="0" algn="ctr" defTabSz="914400">
              <a:lnSpc>
                <a:spcPct val="130000"/>
              </a:lnSpc>
              <a:spcBef>
                <a:spcPts val="0"/>
              </a:spcBef>
              <a:spcAft>
                <a:spcPts val="0"/>
              </a:spcAft>
              <a:buSzPct val="100000"/>
            </a:pPr>
            <a:r>
              <a:rPr lang="zh-CN" altLang="en-US" sz="1580" b="1" dirty="0">
                <a:solidFill>
                  <a:schemeClr val="tx1">
                    <a:lumMod val="65000"/>
                    <a:lumOff val="35000"/>
                  </a:schemeClr>
                </a:solidFill>
                <a:latin typeface="+mn-ea"/>
                <a:cs typeface="+mn-ea"/>
              </a:rPr>
              <a:t>单位科研设施和仪器年平均开放共享服务机时</a:t>
            </a:r>
            <a:endParaRPr lang="zh-CN" altLang="en-US" sz="1580" b="1" dirty="0">
              <a:solidFill>
                <a:schemeClr val="tx1">
                  <a:lumMod val="65000"/>
                  <a:lumOff val="35000"/>
                </a:schemeClr>
              </a:solidFill>
              <a:latin typeface="+mn-ea"/>
              <a:cs typeface="+mn-ea"/>
            </a:endParaRPr>
          </a:p>
        </p:txBody>
      </p:sp>
      <p:sp>
        <p:nvSpPr>
          <p:cNvPr id="13" name="矩形 12"/>
          <p:cNvSpPr/>
          <p:nvPr>
            <p:custDataLst>
              <p:tags r:id="rId6"/>
            </p:custDataLst>
          </p:nvPr>
        </p:nvSpPr>
        <p:spPr>
          <a:xfrm>
            <a:off x="3638223" y="4362797"/>
            <a:ext cx="1839279" cy="1443155"/>
          </a:xfrm>
          <a:prstGeom prst="rect">
            <a:avLst/>
          </a:prstGeom>
          <a:noFill/>
        </p:spPr>
        <p:txBody>
          <a:bodyPr wrap="square" lIns="0" tIns="0" rIns="0" bIns="0" rtlCol="0" anchor="t" anchorCtr="0">
            <a:noAutofit/>
          </a:bodyPr>
          <a:p>
            <a:pPr marL="0" indent="0" algn="ctr" defTabSz="914400">
              <a:lnSpc>
                <a:spcPct val="130000"/>
              </a:lnSpc>
              <a:spcBef>
                <a:spcPts val="0"/>
              </a:spcBef>
              <a:spcAft>
                <a:spcPts val="0"/>
              </a:spcAft>
              <a:buSzPct val="100000"/>
            </a:pPr>
            <a:r>
              <a:rPr lang="zh-CN" altLang="en-US" sz="1580" b="1" kern="0" dirty="0">
                <a:ln>
                  <a:noFill/>
                  <a:prstDash val="sysDot"/>
                </a:ln>
                <a:solidFill>
                  <a:srgbClr val="C00000"/>
                </a:solidFill>
                <a:latin typeface="+mn-ea"/>
                <a:cs typeface="+mn-ea"/>
              </a:rPr>
              <a:t>服务外单位（特别是企业、大学生创业团队（个人））科技创新、产业发展的成果及成效等</a:t>
            </a:r>
            <a:endParaRPr lang="zh-CN" altLang="en-US" sz="1580" b="1" kern="0" dirty="0">
              <a:ln>
                <a:noFill/>
                <a:prstDash val="sysDot"/>
              </a:ln>
              <a:solidFill>
                <a:srgbClr val="C00000"/>
              </a:solidFill>
              <a:latin typeface="+mn-ea"/>
              <a:cs typeface="+mn-ea"/>
            </a:endParaRPr>
          </a:p>
        </p:txBody>
      </p:sp>
      <p:sp>
        <p:nvSpPr>
          <p:cNvPr id="16" name="椭圆 15"/>
          <p:cNvSpPr/>
          <p:nvPr>
            <p:custDataLst>
              <p:tags r:id="rId7"/>
            </p:custDataLst>
          </p:nvPr>
        </p:nvSpPr>
        <p:spPr>
          <a:xfrm>
            <a:off x="8232775" y="2009140"/>
            <a:ext cx="1827530" cy="1957070"/>
          </a:xfrm>
          <a:prstGeom prst="ellipse">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defTabSz="914400"/>
            <a:endParaRPr lang="zh-CN" altLang="en-US" sz="2025">
              <a:latin typeface="+mn-ea"/>
            </a:endParaRPr>
          </a:p>
        </p:txBody>
      </p:sp>
      <p:sp>
        <p:nvSpPr>
          <p:cNvPr id="17" name="椭圆 16"/>
          <p:cNvSpPr/>
          <p:nvPr>
            <p:custDataLst>
              <p:tags r:id="rId8"/>
            </p:custDataLst>
          </p:nvPr>
        </p:nvSpPr>
        <p:spPr>
          <a:xfrm>
            <a:off x="8326755" y="2103120"/>
            <a:ext cx="1638935" cy="1696720"/>
          </a:xfrm>
          <a:prstGeom prst="ellipse">
            <a:avLst/>
          </a:prstGeom>
          <a:solidFill>
            <a:schemeClr val="accent3"/>
          </a:solidFill>
          <a:ln>
            <a:noFill/>
          </a:ln>
          <a:effectLst>
            <a:innerShdw blurRad="152400">
              <a:schemeClr val="accent3">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53604" tIns="635852" rIns="153604" bIns="0" numCol="1" spcCol="0" rtlCol="0" fromWordArt="0" anchor="t" anchorCtr="0" forceAA="0" compatLnSpc="1">
            <a:noAutofit/>
          </a:bodyPr>
          <a:p>
            <a:pPr lvl="0" algn="ctr" defTabSz="914400">
              <a:buClrTx/>
              <a:buSzTx/>
              <a:buFontTx/>
            </a:pPr>
            <a:r>
              <a:rPr lang="zh-CN" altLang="en-US" sz="1600" b="1">
                <a:solidFill>
                  <a:srgbClr val="FFFFFF"/>
                </a:solidFill>
                <a:latin typeface="+mn-ea"/>
                <a:cs typeface="+mj-ea"/>
                <a:sym typeface="+mn-ea"/>
              </a:rPr>
              <a:t>服务科技基础条件自主保障</a:t>
            </a:r>
            <a:endParaRPr lang="zh-CN" altLang="en-US" sz="1600" b="1">
              <a:solidFill>
                <a:srgbClr val="FFFFFF"/>
              </a:solidFill>
              <a:latin typeface="+mn-ea"/>
              <a:cs typeface="+mj-ea"/>
              <a:sym typeface="+mn-ea"/>
            </a:endParaRPr>
          </a:p>
        </p:txBody>
      </p:sp>
      <p:sp>
        <p:nvSpPr>
          <p:cNvPr id="19" name="椭圆 18"/>
          <p:cNvSpPr/>
          <p:nvPr>
            <p:custDataLst>
              <p:tags r:id="rId9"/>
            </p:custDataLst>
          </p:nvPr>
        </p:nvSpPr>
        <p:spPr>
          <a:xfrm>
            <a:off x="8412193" y="2188279"/>
            <a:ext cx="1468507" cy="1468507"/>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3">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defTabSz="914400">
              <a:buClrTx/>
              <a:buSzTx/>
              <a:buFontTx/>
            </a:pPr>
            <a:endParaRPr lang="zh-CN" altLang="en-US" sz="1800" b="1">
              <a:latin typeface="+mn-ea"/>
              <a:cs typeface="微软雅黑" panose="020B0503020204020204" charset="-122"/>
              <a:sym typeface="+mn-ea"/>
            </a:endParaRPr>
          </a:p>
        </p:txBody>
      </p:sp>
      <p:sp>
        <p:nvSpPr>
          <p:cNvPr id="20" name="弧形 19"/>
          <p:cNvSpPr/>
          <p:nvPr>
            <p:custDataLst>
              <p:tags r:id="rId10"/>
            </p:custDataLst>
          </p:nvPr>
        </p:nvSpPr>
        <p:spPr>
          <a:xfrm flipV="1">
            <a:off x="7984697" y="1763635"/>
            <a:ext cx="2323499" cy="2323499"/>
          </a:xfrm>
          <a:prstGeom prst="arc">
            <a:avLst>
              <a:gd name="adj1" fmla="val 1352946"/>
              <a:gd name="adj2" fmla="val 10848491"/>
            </a:avLst>
          </a:prstGeom>
          <a:ln w="44450" cap="rnd">
            <a:solidFill>
              <a:schemeClr val="accent3">
                <a:alpha val="50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normAutofit/>
          </a:bodyPr>
          <a:p>
            <a:pPr algn="ctr" defTabSz="914400"/>
            <a:endParaRPr lang="zh-CN" altLang="en-US" sz="2025">
              <a:latin typeface="+mn-ea"/>
            </a:endParaRPr>
          </a:p>
        </p:txBody>
      </p:sp>
      <p:sp>
        <p:nvSpPr>
          <p:cNvPr id="22" name="椭圆 21"/>
          <p:cNvSpPr/>
          <p:nvPr>
            <p:custDataLst>
              <p:tags r:id="rId11"/>
            </p:custDataLst>
          </p:nvPr>
        </p:nvSpPr>
        <p:spPr>
          <a:xfrm>
            <a:off x="3637802" y="2008914"/>
            <a:ext cx="1827236" cy="1827236"/>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defTabSz="914400"/>
            <a:endParaRPr lang="zh-CN" altLang="en-US" sz="2025">
              <a:latin typeface="+mn-ea"/>
            </a:endParaRPr>
          </a:p>
        </p:txBody>
      </p:sp>
      <p:sp>
        <p:nvSpPr>
          <p:cNvPr id="23" name="椭圆 22"/>
          <p:cNvSpPr/>
          <p:nvPr>
            <p:custDataLst>
              <p:tags r:id="rId12"/>
            </p:custDataLst>
          </p:nvPr>
        </p:nvSpPr>
        <p:spPr>
          <a:xfrm>
            <a:off x="3731895" y="2103120"/>
            <a:ext cx="1709420" cy="1638935"/>
          </a:xfrm>
          <a:prstGeom prst="ellipse">
            <a:avLst/>
          </a:prstGeom>
          <a:solidFill>
            <a:schemeClr val="accent1"/>
          </a:solidFill>
          <a:ln>
            <a:noFill/>
          </a:ln>
          <a:effectLst>
            <a:innerShdw blurRad="152400">
              <a:schemeClr val="accent1">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53604" tIns="635852" rIns="153604" bIns="0" numCol="1" spcCol="0" rtlCol="0" fromWordArt="0" anchor="t" anchorCtr="0" forceAA="0" compatLnSpc="1">
            <a:noAutofit/>
          </a:bodyPr>
          <a:p>
            <a:pPr marL="0" lvl="0" indent="0" algn="ctr" defTabSz="914400">
              <a:lnSpc>
                <a:spcPct val="100000"/>
              </a:lnSpc>
              <a:spcBef>
                <a:spcPts val="0"/>
              </a:spcBef>
              <a:spcAft>
                <a:spcPts val="0"/>
              </a:spcAft>
              <a:buSzPct val="100000"/>
              <a:buFontTx/>
            </a:pPr>
            <a:r>
              <a:rPr lang="zh-CN" altLang="en-US" sz="1600" b="1" dirty="0">
                <a:solidFill>
                  <a:srgbClr val="FFFFFF"/>
                </a:solidFill>
                <a:latin typeface="+mn-ea"/>
                <a:cs typeface="+mn-ea"/>
              </a:rPr>
              <a:t>对外服务成效与用户评价</a:t>
            </a:r>
            <a:endParaRPr lang="zh-CN" altLang="en-US" sz="1600" b="1" dirty="0">
              <a:solidFill>
                <a:srgbClr val="FFFFFF"/>
              </a:solidFill>
              <a:latin typeface="+mn-ea"/>
              <a:cs typeface="+mn-ea"/>
            </a:endParaRPr>
          </a:p>
        </p:txBody>
      </p:sp>
      <p:sp>
        <p:nvSpPr>
          <p:cNvPr id="30" name="椭圆 29"/>
          <p:cNvSpPr/>
          <p:nvPr>
            <p:custDataLst>
              <p:tags r:id="rId13"/>
            </p:custDataLst>
          </p:nvPr>
        </p:nvSpPr>
        <p:spPr>
          <a:xfrm>
            <a:off x="3817167" y="2188279"/>
            <a:ext cx="1468507" cy="1468507"/>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defTabSz="914400">
              <a:buClrTx/>
              <a:buSzTx/>
              <a:buFontTx/>
            </a:pPr>
            <a:endParaRPr lang="zh-CN" altLang="en-US" sz="1800" b="1">
              <a:latin typeface="+mn-ea"/>
              <a:cs typeface="微软雅黑" panose="020B0503020204020204" charset="-122"/>
              <a:sym typeface="+mn-ea"/>
            </a:endParaRPr>
          </a:p>
        </p:txBody>
      </p:sp>
      <p:sp>
        <p:nvSpPr>
          <p:cNvPr id="31" name="弧形 30"/>
          <p:cNvSpPr/>
          <p:nvPr>
            <p:custDataLst>
              <p:tags r:id="rId14"/>
            </p:custDataLst>
          </p:nvPr>
        </p:nvSpPr>
        <p:spPr>
          <a:xfrm flipV="1">
            <a:off x="3389670" y="1763635"/>
            <a:ext cx="2323499" cy="2323499"/>
          </a:xfrm>
          <a:prstGeom prst="arc">
            <a:avLst>
              <a:gd name="adj1" fmla="val 1352946"/>
              <a:gd name="adj2" fmla="val 10848491"/>
            </a:avLst>
          </a:prstGeom>
          <a:ln w="44450" cap="rnd">
            <a:solidFill>
              <a:schemeClr val="accent1">
                <a:alpha val="50000"/>
              </a:schemeClr>
            </a:solidFill>
            <a:head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defTabSz="914400"/>
            <a:endParaRPr lang="zh-CN" altLang="en-US" sz="2025">
              <a:latin typeface="+mn-ea"/>
            </a:endParaRPr>
          </a:p>
        </p:txBody>
      </p:sp>
      <p:sp>
        <p:nvSpPr>
          <p:cNvPr id="32" name="椭圆 31"/>
          <p:cNvSpPr/>
          <p:nvPr>
            <p:custDataLst>
              <p:tags r:id="rId15"/>
            </p:custDataLst>
          </p:nvPr>
        </p:nvSpPr>
        <p:spPr>
          <a:xfrm>
            <a:off x="5935316" y="2008914"/>
            <a:ext cx="1827236" cy="1827236"/>
          </a:xfrm>
          <a:prstGeom prst="ellipse">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defTabSz="914400"/>
            <a:endParaRPr lang="zh-CN" altLang="en-US" sz="2025">
              <a:latin typeface="+mn-ea"/>
            </a:endParaRPr>
          </a:p>
        </p:txBody>
      </p:sp>
      <p:sp>
        <p:nvSpPr>
          <p:cNvPr id="33" name="椭圆 32"/>
          <p:cNvSpPr/>
          <p:nvPr>
            <p:custDataLst>
              <p:tags r:id="rId16"/>
            </p:custDataLst>
          </p:nvPr>
        </p:nvSpPr>
        <p:spPr>
          <a:xfrm>
            <a:off x="6029433" y="2103350"/>
            <a:ext cx="1638999" cy="1638999"/>
          </a:xfrm>
          <a:prstGeom prst="ellipse">
            <a:avLst/>
          </a:prstGeom>
          <a:solidFill>
            <a:schemeClr val="accent2"/>
          </a:solidFill>
          <a:ln>
            <a:noFill/>
          </a:ln>
          <a:effectLst>
            <a:innerShdw blurRad="152400">
              <a:schemeClr val="accent2">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53604" tIns="635852" rIns="153604" bIns="0" numCol="1" spcCol="0" rtlCol="0" fromWordArt="0" anchor="t" anchorCtr="0" forceAA="0" compatLnSpc="1">
            <a:noAutofit/>
          </a:bodyPr>
          <a:p>
            <a:pPr marL="0" lvl="0" indent="0" algn="ctr" defTabSz="914400">
              <a:lnSpc>
                <a:spcPct val="100000"/>
              </a:lnSpc>
              <a:spcBef>
                <a:spcPts val="0"/>
              </a:spcBef>
              <a:spcAft>
                <a:spcPts val="0"/>
              </a:spcAft>
              <a:buSzPct val="100000"/>
              <a:buFontTx/>
            </a:pPr>
            <a:r>
              <a:rPr lang="zh-CN" altLang="en-US" sz="1600" b="1" dirty="0">
                <a:solidFill>
                  <a:srgbClr val="FFFFFF"/>
                </a:solidFill>
                <a:latin typeface="+mn-ea"/>
                <a:cs typeface="+mn-ea"/>
                <a:sym typeface="+mn-ea"/>
              </a:rPr>
              <a:t>共享服务机时</a:t>
            </a:r>
            <a:endParaRPr lang="zh-CN" altLang="en-US" sz="1600" b="1" dirty="0">
              <a:solidFill>
                <a:srgbClr val="FFFFFF"/>
              </a:solidFill>
              <a:latin typeface="+mn-ea"/>
              <a:cs typeface="+mn-ea"/>
            </a:endParaRPr>
          </a:p>
        </p:txBody>
      </p:sp>
      <p:sp>
        <p:nvSpPr>
          <p:cNvPr id="34" name="椭圆 33"/>
          <p:cNvSpPr/>
          <p:nvPr>
            <p:custDataLst>
              <p:tags r:id="rId17"/>
            </p:custDataLst>
          </p:nvPr>
        </p:nvSpPr>
        <p:spPr>
          <a:xfrm>
            <a:off x="6114680" y="2188279"/>
            <a:ext cx="1468507" cy="1468507"/>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2">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defTabSz="914400">
              <a:buClrTx/>
              <a:buSzTx/>
              <a:buFontTx/>
            </a:pPr>
            <a:endParaRPr lang="zh-CN" altLang="en-US" sz="1800" b="1">
              <a:latin typeface="+mn-ea"/>
              <a:cs typeface="微软雅黑" panose="020B0503020204020204" charset="-122"/>
              <a:sym typeface="+mn-ea"/>
            </a:endParaRPr>
          </a:p>
        </p:txBody>
      </p:sp>
      <p:sp>
        <p:nvSpPr>
          <p:cNvPr id="35" name="弧形 34"/>
          <p:cNvSpPr/>
          <p:nvPr>
            <p:custDataLst>
              <p:tags r:id="rId18"/>
            </p:custDataLst>
          </p:nvPr>
        </p:nvSpPr>
        <p:spPr>
          <a:xfrm flipV="1">
            <a:off x="5687184" y="1763635"/>
            <a:ext cx="2323499" cy="2323499"/>
          </a:xfrm>
          <a:prstGeom prst="arc">
            <a:avLst>
              <a:gd name="adj1" fmla="val 10822527"/>
              <a:gd name="adj2" fmla="val 20157622"/>
            </a:avLst>
          </a:prstGeom>
          <a:ln w="44450" cap="rnd">
            <a:solidFill>
              <a:schemeClr val="accent2">
                <a:alpha val="50000"/>
              </a:schemeClr>
            </a:solidFill>
            <a:headEnd type="none"/>
            <a:tail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defTabSz="914400"/>
            <a:endParaRPr lang="zh-CN" altLang="en-US" sz="2025">
              <a:latin typeface="+mn-ea"/>
            </a:endParaRPr>
          </a:p>
        </p:txBody>
      </p:sp>
      <p:pic>
        <p:nvPicPr>
          <p:cNvPr id="37" name="图片 15" descr="343439383331313b343532303033313bd3a6d3c3c9ccb3c7"/>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rcRect/>
          <a:stretch>
            <a:fillRect/>
          </a:stretch>
        </p:blipFill>
        <p:spPr>
          <a:xfrm>
            <a:off x="4404696" y="2503276"/>
            <a:ext cx="287454" cy="287454"/>
          </a:xfrm>
          <a:prstGeom prst="rect">
            <a:avLst/>
          </a:prstGeom>
        </p:spPr>
      </p:pic>
      <p:pic>
        <p:nvPicPr>
          <p:cNvPr id="14" name="图片 19" descr="343435383038363b343532323339393bd6b4d0d0d5aad2aa"/>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rcRect/>
          <a:stretch>
            <a:fillRect/>
          </a:stretch>
        </p:blipFill>
        <p:spPr>
          <a:xfrm>
            <a:off x="6693653" y="2486163"/>
            <a:ext cx="287454" cy="287454"/>
          </a:xfrm>
          <a:prstGeom prst="rect">
            <a:avLst/>
          </a:prstGeom>
        </p:spPr>
      </p:pic>
      <p:pic>
        <p:nvPicPr>
          <p:cNvPr id="15" name="图片 11" descr="343439383331313b343532303032373bbfcdbba7b5b5b0b8"/>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rcRect/>
          <a:stretch>
            <a:fillRect/>
          </a:stretch>
        </p:blipFill>
        <p:spPr>
          <a:xfrm>
            <a:off x="9002102" y="2497099"/>
            <a:ext cx="287454" cy="287454"/>
          </a:xfrm>
          <a:prstGeom prst="rect">
            <a:avLst/>
          </a:prstGeom>
        </p:spPr>
      </p:pic>
      <p:sp>
        <p:nvSpPr>
          <p:cNvPr id="2" name="文本框 1"/>
          <p:cNvSpPr txBox="1"/>
          <p:nvPr/>
        </p:nvSpPr>
        <p:spPr>
          <a:xfrm>
            <a:off x="428625" y="3427730"/>
            <a:ext cx="2522220" cy="3613785"/>
          </a:xfrm>
          <a:prstGeom prst="rect">
            <a:avLst/>
          </a:prstGeom>
        </p:spPr>
        <p:txBody>
          <a:bodyPr wrap="square">
            <a:noAutofit/>
          </a:bodyPr>
          <a:p>
            <a:pPr marL="0" indent="266700" algn="just" defTabSz="266700">
              <a:spcBef>
                <a:spcPct val="0"/>
              </a:spcBef>
              <a:spcAft>
                <a:spcPct val="0"/>
              </a:spcAft>
            </a:pPr>
            <a:r>
              <a:rPr lang="zh-CN" altLang="en-US" sz="1600">
                <a:latin typeface="Times New Roman" panose="02020603050405020304"/>
                <a:ea typeface="宋体" panose="02010600030101010101" pitchFamily="2" charset="-122"/>
              </a:rPr>
              <a:t>重点看“帮别人解决了什么问题”。</a:t>
            </a:r>
            <a:endParaRPr lang="zh-CN" altLang="en-US" sz="1600">
              <a:latin typeface="Times New Roman" panose="02020603050405020304"/>
              <a:ea typeface="宋体" panose="02010600030101010101" pitchFamily="2" charset="-122"/>
            </a:endParaRPr>
          </a:p>
          <a:p>
            <a:pPr marL="285750" indent="-285750" algn="just" defTabSz="266700">
              <a:spcBef>
                <a:spcPct val="0"/>
              </a:spcBef>
              <a:spcAft>
                <a:spcPct val="0"/>
              </a:spcAft>
              <a:buFont typeface="Wingdings" panose="05000000000000000000" charset="0"/>
              <a:buChar char="ü"/>
            </a:pPr>
            <a:r>
              <a:rPr lang="zh-CN" altLang="en-US" sz="1600">
                <a:latin typeface="Times New Roman" panose="02020603050405020304"/>
                <a:ea typeface="宋体" panose="02010600030101010101" pitchFamily="2" charset="-122"/>
              </a:rPr>
              <a:t>为企业新产品提供检测数据，</a:t>
            </a:r>
            <a:endParaRPr lang="zh-CN" altLang="en-US" sz="1600">
              <a:latin typeface="Times New Roman" panose="02020603050405020304"/>
              <a:ea typeface="宋体" panose="02010600030101010101" pitchFamily="2" charset="-122"/>
            </a:endParaRPr>
          </a:p>
          <a:p>
            <a:pPr marL="285750" indent="-285750" algn="just" defTabSz="266700">
              <a:spcBef>
                <a:spcPct val="0"/>
              </a:spcBef>
              <a:spcAft>
                <a:spcPct val="0"/>
              </a:spcAft>
              <a:buFont typeface="Wingdings" panose="05000000000000000000" charset="0"/>
              <a:buChar char="ü"/>
            </a:pPr>
            <a:r>
              <a:rPr lang="zh-CN" altLang="en-US" sz="1600">
                <a:latin typeface="Times New Roman" panose="02020603050405020304"/>
                <a:ea typeface="宋体" panose="02010600030101010101" pitchFamily="2" charset="-122"/>
              </a:rPr>
              <a:t>帮助创业团队完成原型验证，</a:t>
            </a:r>
            <a:endParaRPr lang="zh-CN" altLang="en-US" sz="1600">
              <a:latin typeface="Times New Roman" panose="02020603050405020304"/>
              <a:ea typeface="宋体" panose="02010600030101010101" pitchFamily="2" charset="-122"/>
            </a:endParaRPr>
          </a:p>
          <a:p>
            <a:pPr marL="285750" indent="-285750" algn="just" defTabSz="266700">
              <a:spcBef>
                <a:spcPct val="0"/>
              </a:spcBef>
              <a:spcAft>
                <a:spcPct val="0"/>
              </a:spcAft>
              <a:buFont typeface="Wingdings" panose="05000000000000000000" charset="0"/>
              <a:buChar char="ü"/>
            </a:pPr>
            <a:r>
              <a:rPr lang="zh-CN" altLang="en-US" sz="1600">
                <a:latin typeface="Times New Roman" panose="02020603050405020304"/>
                <a:ea typeface="宋体" panose="02010600030101010101" pitchFamily="2" charset="-122"/>
              </a:rPr>
              <a:t>支撑区域产业技术升级</a:t>
            </a:r>
            <a:endParaRPr lang="zh-CN" altLang="en-US" sz="1600">
              <a:latin typeface="Times New Roman" panose="02020603050405020304"/>
              <a:ea typeface="宋体" panose="02010600030101010101" pitchFamily="2" charset="-122"/>
            </a:endParaRPr>
          </a:p>
          <a:p>
            <a:pPr marL="285750" indent="-285750" algn="just" defTabSz="266700">
              <a:spcBef>
                <a:spcPct val="0"/>
              </a:spcBef>
              <a:spcAft>
                <a:spcPct val="0"/>
              </a:spcAft>
              <a:buFont typeface="Wingdings" panose="05000000000000000000" charset="0"/>
              <a:buChar char="ü"/>
            </a:pPr>
            <a:r>
              <a:rPr lang="en-US" altLang="zh-CN" sz="1600">
                <a:latin typeface="Times New Roman" panose="02020603050405020304"/>
                <a:ea typeface="宋体" panose="02010600030101010101" pitchFamily="2" charset="-122"/>
              </a:rPr>
              <a:t>………………</a:t>
            </a:r>
            <a:endParaRPr lang="zh-CN" altLang="en-US" sz="1600">
              <a:latin typeface="Times New Roman" panose="02020603050405020304"/>
              <a:ea typeface="宋体" panose="02010600030101010101" pitchFamily="2" charset="-122"/>
            </a:endParaRPr>
          </a:p>
          <a:p>
            <a:pPr marL="285750" indent="-285750" algn="just" defTabSz="266700">
              <a:spcBef>
                <a:spcPct val="0"/>
              </a:spcBef>
              <a:spcAft>
                <a:spcPct val="0"/>
              </a:spcAft>
              <a:buFont typeface="Wingdings" panose="05000000000000000000" charset="0"/>
              <a:buChar char="ü"/>
            </a:pPr>
            <a:r>
              <a:rPr lang="zh-CN" altLang="en-US" sz="1600">
                <a:solidFill>
                  <a:srgbClr val="C00000"/>
                </a:solidFill>
                <a:highlight>
                  <a:srgbClr val="FFFF00"/>
                </a:highlight>
                <a:latin typeface="Times New Roman" panose="02020603050405020304"/>
                <a:ea typeface="宋体" panose="02010600030101010101" pitchFamily="2" charset="-122"/>
              </a:rPr>
              <a:t>需提交仪器</a:t>
            </a:r>
            <a:r>
              <a:rPr lang="en-US" altLang="zh-CN" sz="1600">
                <a:solidFill>
                  <a:srgbClr val="C00000"/>
                </a:solidFill>
                <a:highlight>
                  <a:srgbClr val="FFFF00"/>
                </a:highlight>
                <a:latin typeface="Times New Roman" panose="02020603050405020304"/>
                <a:ea typeface="宋体" panose="02010600030101010101" pitchFamily="2" charset="-122"/>
              </a:rPr>
              <a:t>—</a:t>
            </a:r>
            <a:r>
              <a:rPr lang="zh-CN" altLang="en-US" sz="1600">
                <a:solidFill>
                  <a:srgbClr val="C00000"/>
                </a:solidFill>
                <a:highlight>
                  <a:srgbClr val="FFFF00"/>
                </a:highlight>
                <a:latin typeface="Times New Roman" panose="02020603050405020304"/>
                <a:ea typeface="宋体" panose="02010600030101010101" pitchFamily="2" charset="-122"/>
              </a:rPr>
              <a:t>成果对应清单</a:t>
            </a:r>
            <a:endParaRPr lang="zh-CN" altLang="en-US" sz="1600">
              <a:solidFill>
                <a:srgbClr val="C00000"/>
              </a:solidFill>
              <a:highlight>
                <a:srgbClr val="FFFF00"/>
              </a:highlight>
              <a:latin typeface="Times New Roman" panose="02020603050405020304"/>
              <a:ea typeface="宋体" panose="02010600030101010101" pitchFamily="2" charset="-122"/>
            </a:endParaRPr>
          </a:p>
          <a:p>
            <a:pPr marL="285750" indent="-285750" algn="just" defTabSz="266700">
              <a:spcBef>
                <a:spcPct val="0"/>
              </a:spcBef>
              <a:spcAft>
                <a:spcPct val="0"/>
              </a:spcAft>
              <a:buFont typeface="Wingdings" panose="05000000000000000000" charset="0"/>
              <a:buChar char="ü"/>
            </a:pPr>
            <a:r>
              <a:rPr lang="zh-CN" altLang="en-US" sz="1600">
                <a:solidFill>
                  <a:srgbClr val="C00000"/>
                </a:solidFill>
                <a:latin typeface="Times New Roman" panose="02020603050405020304"/>
                <a:ea typeface="宋体" panose="02010600030101010101" pitchFamily="2" charset="-122"/>
              </a:rPr>
              <a:t>用户证明、合作合同、经济效益证明。</a:t>
            </a:r>
            <a:endParaRPr lang="zh-CN" altLang="en-US" sz="1600">
              <a:solidFill>
                <a:srgbClr val="C00000"/>
              </a:solidFill>
              <a:latin typeface="Times New Roman" panose="02020603050405020304"/>
              <a:ea typeface="宋体" panose="02010600030101010101" pitchFamily="2" charset="-122"/>
            </a:endParaRPr>
          </a:p>
        </p:txBody>
      </p:sp>
      <p:sp>
        <p:nvSpPr>
          <p:cNvPr id="4" name="文本框 3"/>
          <p:cNvSpPr txBox="1"/>
          <p:nvPr/>
        </p:nvSpPr>
        <p:spPr>
          <a:xfrm>
            <a:off x="10963275" y="4702810"/>
            <a:ext cx="2484755" cy="1814830"/>
          </a:xfrm>
          <a:prstGeom prst="rect">
            <a:avLst/>
          </a:prstGeom>
          <a:noFill/>
        </p:spPr>
        <p:txBody>
          <a:bodyPr wrap="square" rtlCol="0">
            <a:spAutoFit/>
          </a:bodyPr>
          <a:p>
            <a:pPr marL="457200" indent="-457200">
              <a:buFont typeface="Wingdings" panose="05000000000000000000" charset="0"/>
              <a:buChar char="ü"/>
            </a:pPr>
            <a:r>
              <a:rPr lang="zh-CN" altLang="en-US" sz="1600"/>
              <a:t>用本单位平台为国产质谱仪做性能测试，帮助厂家改进；</a:t>
            </a:r>
            <a:endParaRPr lang="zh-CN" altLang="en-US" sz="1600"/>
          </a:p>
          <a:p>
            <a:pPr marL="457200" indent="-457200">
              <a:buFont typeface="Wingdings" panose="05000000000000000000" charset="0"/>
              <a:buChar char="ü"/>
            </a:pPr>
            <a:r>
              <a:rPr lang="zh-CN" altLang="en-US" sz="1600"/>
              <a:t>开发出国产配套试剂、数据库，减少对国外的依赖。</a:t>
            </a:r>
            <a:endParaRPr lang="zh-CN" altLang="en-US" sz="1600"/>
          </a:p>
          <a:p>
            <a:pPr marL="457200" indent="-457200">
              <a:buFont typeface="Wingdings" panose="05000000000000000000" charset="0"/>
              <a:buChar char="ü"/>
            </a:pPr>
            <a:r>
              <a:rPr lang="zh-CN" altLang="en-US" sz="1600">
                <a:solidFill>
                  <a:srgbClr val="C00000"/>
                </a:solidFill>
                <a:highlight>
                  <a:srgbClr val="FFFF00"/>
                </a:highlight>
              </a:rPr>
              <a:t>需提交相关成果清单</a:t>
            </a:r>
            <a:endParaRPr lang="zh-CN" altLang="en-US" sz="1600">
              <a:solidFill>
                <a:srgbClr val="C00000"/>
              </a:solidFill>
              <a:highlight>
                <a:srgbClr val="FFFF00"/>
              </a:highlight>
            </a:endParaRPr>
          </a:p>
        </p:txBody>
      </p:sp>
    </p:spTree>
    <p:custDataLst>
      <p:tags r:id="rId28"/>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7150437"/>
            <a:ext cx="13771562" cy="720080"/>
            <a:chOff x="0" y="7171580"/>
            <a:chExt cx="13771562" cy="720080"/>
          </a:xfrm>
        </p:grpSpPr>
        <p:pic>
          <p:nvPicPr>
            <p:cNvPr id="24" name="图片 23"/>
            <p:cNvPicPr/>
            <p:nvPr/>
          </p:nvPicPr>
          <p:blipFill>
            <a:blip r:embed="rId1"/>
            <a:stretch>
              <a:fillRect/>
            </a:stretch>
          </p:blipFill>
          <p:spPr>
            <a:xfrm flipV="1">
              <a:off x="0" y="7171580"/>
              <a:ext cx="13771562" cy="720080"/>
            </a:xfrm>
            <a:prstGeom prst="rect">
              <a:avLst/>
            </a:prstGeom>
          </p:spPr>
        </p:pic>
        <p:pic>
          <p:nvPicPr>
            <p:cNvPr id="25" name="图片 24"/>
            <p:cNvPicPr>
              <a:picLocks noChangeAspect="1"/>
            </p:cNvPicPr>
            <p:nvPr/>
          </p:nvPicPr>
          <p:blipFill>
            <a:blip r:embed="rId2"/>
            <a:stretch>
              <a:fillRect/>
            </a:stretch>
          </p:blipFill>
          <p:spPr>
            <a:xfrm>
              <a:off x="11088000" y="7362000"/>
              <a:ext cx="2400179" cy="286319"/>
            </a:xfrm>
            <a:prstGeom prst="rect">
              <a:avLst/>
            </a:prstGeom>
          </p:spPr>
        </p:pic>
      </p:grpSp>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sp>
        <p:nvSpPr>
          <p:cNvPr id="11" name="文本框 10"/>
          <p:cNvSpPr txBox="1"/>
          <p:nvPr/>
        </p:nvSpPr>
        <p:spPr>
          <a:xfrm>
            <a:off x="350290" y="266636"/>
            <a:ext cx="2592288" cy="645160"/>
          </a:xfrm>
          <a:prstGeom prst="rect">
            <a:avLst/>
          </a:prstGeom>
          <a:noFill/>
        </p:spPr>
        <p:txBody>
          <a:bodyPr wrap="square" rtlCol="0">
            <a:spAutoFit/>
          </a:bodyPr>
          <a:p>
            <a:pPr defTabSz="1371600"/>
            <a:r>
              <a:rPr lang="zh-CN" altLang="en-US" sz="3600" b="1" dirty="0">
                <a:solidFill>
                  <a:srgbClr val="005097"/>
                </a:solidFill>
                <a:latin typeface="华文彩云" panose="02010800040101010101" pitchFamily="2" charset="-122"/>
                <a:ea typeface="华文彩云" panose="02010800040101010101" pitchFamily="2" charset="-122"/>
              </a:rPr>
              <a:t>评</a:t>
            </a:r>
            <a:r>
              <a:rPr lang="en-US" altLang="zh-CN" sz="3600" b="1" dirty="0">
                <a:solidFill>
                  <a:srgbClr val="005097"/>
                </a:solidFill>
                <a:latin typeface="华文彩云" panose="02010800040101010101" pitchFamily="2" charset="-122"/>
                <a:ea typeface="华文彩云" panose="02010800040101010101" pitchFamily="2" charset="-122"/>
              </a:rPr>
              <a:t> </a:t>
            </a:r>
            <a:r>
              <a:rPr lang="zh-CN" altLang="en-US" sz="3600" b="1" dirty="0">
                <a:solidFill>
                  <a:srgbClr val="005097"/>
                </a:solidFill>
                <a:latin typeface="华文彩云" panose="02010800040101010101" pitchFamily="2" charset="-122"/>
                <a:ea typeface="华文彩云" panose="02010800040101010101" pitchFamily="2" charset="-122"/>
              </a:rPr>
              <a:t>什</a:t>
            </a:r>
            <a:r>
              <a:rPr lang="en-US" altLang="zh-CN" sz="3600" b="1" dirty="0">
                <a:solidFill>
                  <a:srgbClr val="005097"/>
                </a:solidFill>
                <a:latin typeface="华文彩云" panose="02010800040101010101" pitchFamily="2" charset="-122"/>
                <a:ea typeface="华文彩云" panose="02010800040101010101" pitchFamily="2" charset="-122"/>
              </a:rPr>
              <a:t> </a:t>
            </a:r>
            <a:r>
              <a:rPr lang="zh-CN" altLang="en-US" sz="3600" b="1" dirty="0">
                <a:solidFill>
                  <a:srgbClr val="005097"/>
                </a:solidFill>
                <a:latin typeface="华文彩云" panose="02010800040101010101" pitchFamily="2" charset="-122"/>
                <a:ea typeface="华文彩云" panose="02010800040101010101" pitchFamily="2" charset="-122"/>
              </a:rPr>
              <a:t>么</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sp>
        <p:nvSpPr>
          <p:cNvPr id="2" name="文本框 1"/>
          <p:cNvSpPr txBox="1"/>
          <p:nvPr/>
        </p:nvSpPr>
        <p:spPr>
          <a:xfrm>
            <a:off x="521970" y="1555115"/>
            <a:ext cx="3559175" cy="3613785"/>
          </a:xfrm>
          <a:prstGeom prst="rect">
            <a:avLst/>
          </a:prstGeom>
        </p:spPr>
        <p:txBody>
          <a:bodyPr wrap="square">
            <a:noAutofit/>
          </a:bodyPr>
          <a:p>
            <a:pPr marL="285750" indent="-285750" algn="just" defTabSz="266700">
              <a:spcBef>
                <a:spcPct val="0"/>
              </a:spcBef>
              <a:spcAft>
                <a:spcPct val="0"/>
              </a:spcAft>
              <a:buFont typeface="Wingdings" panose="05000000000000000000" charset="0"/>
              <a:buChar char="ü"/>
            </a:pPr>
            <a:r>
              <a:rPr lang="zh-CN" altLang="en-US" sz="1800">
                <a:solidFill>
                  <a:srgbClr val="C00000"/>
                </a:solidFill>
                <a:latin typeface="Times New Roman" panose="02020603050405020304"/>
                <a:ea typeface="宋体" panose="02010600030101010101" pitchFamily="2" charset="-122"/>
              </a:rPr>
              <a:t>自查制度：是否有明确的共享办法（办法是否符合当下发展情况）、收费标准、绩效分配方案？</a:t>
            </a:r>
            <a:endParaRPr lang="zh-CN" altLang="en-US" sz="1800">
              <a:solidFill>
                <a:srgbClr val="C00000"/>
              </a:solidFill>
              <a:latin typeface="Times New Roman" panose="02020603050405020304"/>
              <a:ea typeface="宋体" panose="02010600030101010101" pitchFamily="2" charset="-122"/>
            </a:endParaRPr>
          </a:p>
          <a:p>
            <a:pPr marL="285750" indent="-285750" algn="just" defTabSz="266700">
              <a:spcBef>
                <a:spcPct val="0"/>
              </a:spcBef>
              <a:spcAft>
                <a:spcPct val="0"/>
              </a:spcAft>
              <a:buFont typeface="Wingdings" panose="05000000000000000000" charset="0"/>
              <a:buChar char="ü"/>
            </a:pPr>
            <a:r>
              <a:rPr lang="zh-CN" altLang="en-US" sz="1800">
                <a:solidFill>
                  <a:srgbClr val="C00000"/>
                </a:solidFill>
                <a:latin typeface="Times New Roman" panose="02020603050405020304"/>
                <a:ea typeface="宋体" panose="02010600030101010101" pitchFamily="2" charset="-122"/>
              </a:rPr>
              <a:t>关注队伍建设：是否给实验员提供了职称晋升通道？当年是否有培训学时记录？</a:t>
            </a:r>
            <a:endParaRPr lang="en-US" altLang="zh-CN" sz="1800">
              <a:solidFill>
                <a:srgbClr val="C00000"/>
              </a:solidFill>
              <a:latin typeface="Times New Roman" panose="02020603050405020304"/>
              <a:ea typeface="宋体" panose="02010600030101010101" pitchFamily="2" charset="-122"/>
            </a:endParaRPr>
          </a:p>
          <a:p>
            <a:pPr marL="285750" indent="-285750" algn="just" defTabSz="266700">
              <a:spcBef>
                <a:spcPct val="0"/>
              </a:spcBef>
              <a:spcAft>
                <a:spcPct val="0"/>
              </a:spcAft>
              <a:buFont typeface="Wingdings" panose="05000000000000000000" charset="0"/>
              <a:buChar char="ü"/>
            </a:pPr>
            <a:r>
              <a:rPr lang="zh-CN" altLang="en-US" sz="1800">
                <a:solidFill>
                  <a:srgbClr val="C00000"/>
                </a:solidFill>
                <a:latin typeface="Times New Roman" panose="02020603050405020304"/>
                <a:ea typeface="宋体" panose="02010600030101010101" pitchFamily="2" charset="-122"/>
              </a:rPr>
              <a:t>盘清家底：所有原值一定金额以上（</a:t>
            </a:r>
            <a:r>
              <a:rPr lang="en-US" altLang="zh-CN" sz="1800">
                <a:solidFill>
                  <a:srgbClr val="C00000"/>
                </a:solidFill>
                <a:latin typeface="Times New Roman" panose="02020603050405020304"/>
                <a:ea typeface="宋体" panose="02010600030101010101" pitchFamily="2" charset="-122"/>
              </a:rPr>
              <a:t>30</a:t>
            </a:r>
            <a:r>
              <a:rPr lang="zh-CN" altLang="en-US" sz="1800">
                <a:solidFill>
                  <a:srgbClr val="C00000"/>
                </a:solidFill>
                <a:latin typeface="Times New Roman" panose="02020603050405020304"/>
                <a:ea typeface="宋体" panose="02010600030101010101" pitchFamily="2" charset="-122"/>
              </a:rPr>
              <a:t>万）的仪器是否已录入共享平台？是否已连接物联网相关设备？</a:t>
            </a:r>
            <a:endParaRPr lang="zh-CN" altLang="en-US" sz="1800">
              <a:solidFill>
                <a:srgbClr val="C00000"/>
              </a:solidFill>
              <a:latin typeface="Times New Roman" panose="02020603050405020304"/>
              <a:ea typeface="宋体" panose="02010600030101010101" pitchFamily="2" charset="-122"/>
            </a:endParaRPr>
          </a:p>
          <a:p>
            <a:pPr marL="285750" indent="-285750" algn="just" defTabSz="266700">
              <a:spcBef>
                <a:spcPct val="0"/>
              </a:spcBef>
              <a:spcAft>
                <a:spcPct val="0"/>
              </a:spcAft>
              <a:buFont typeface="Wingdings" panose="05000000000000000000" charset="0"/>
              <a:buChar char="ü"/>
            </a:pPr>
            <a:r>
              <a:rPr lang="zh-CN" altLang="en-US" sz="1800">
                <a:solidFill>
                  <a:srgbClr val="C00000"/>
                </a:solidFill>
                <a:latin typeface="Times New Roman" panose="02020603050405020304"/>
                <a:ea typeface="宋体" panose="02010600030101010101" pitchFamily="2" charset="-122"/>
              </a:rPr>
              <a:t>区分</a:t>
            </a:r>
            <a:r>
              <a:rPr lang="en-US" altLang="zh-CN" sz="1800">
                <a:solidFill>
                  <a:srgbClr val="C00000"/>
                </a:solidFill>
                <a:latin typeface="Times New Roman" panose="02020603050405020304"/>
                <a:ea typeface="宋体" panose="02010600030101010101" pitchFamily="2" charset="-122"/>
              </a:rPr>
              <a:t>“</a:t>
            </a:r>
            <a:r>
              <a:rPr lang="zh-CN" altLang="en-US" sz="1800">
                <a:solidFill>
                  <a:srgbClr val="C00000"/>
                </a:solidFill>
                <a:latin typeface="Times New Roman" panose="02020603050405020304"/>
                <a:ea typeface="宋体" panose="02010600030101010101" pitchFamily="2" charset="-122"/>
              </a:rPr>
              <a:t>内用</a:t>
            </a:r>
            <a:r>
              <a:rPr lang="en-US" altLang="zh-CN" sz="1800">
                <a:solidFill>
                  <a:srgbClr val="C00000"/>
                </a:solidFill>
                <a:latin typeface="Times New Roman" panose="02020603050405020304"/>
                <a:ea typeface="宋体" panose="02010600030101010101" pitchFamily="2" charset="-122"/>
              </a:rPr>
              <a:t>”</a:t>
            </a:r>
            <a:r>
              <a:rPr lang="zh-CN" altLang="en-US" sz="1800">
                <a:solidFill>
                  <a:srgbClr val="C00000"/>
                </a:solidFill>
                <a:latin typeface="Times New Roman" panose="02020603050405020304"/>
                <a:ea typeface="宋体" panose="02010600030101010101" pitchFamily="2" charset="-122"/>
              </a:rPr>
              <a:t>与</a:t>
            </a:r>
            <a:r>
              <a:rPr lang="en-US" altLang="zh-CN" sz="1800">
                <a:solidFill>
                  <a:srgbClr val="C00000"/>
                </a:solidFill>
                <a:latin typeface="Times New Roman" panose="02020603050405020304"/>
                <a:ea typeface="宋体" panose="02010600030101010101" pitchFamily="2" charset="-122"/>
              </a:rPr>
              <a:t>“</a:t>
            </a:r>
            <a:r>
              <a:rPr lang="zh-CN" altLang="en-US" sz="1800">
                <a:solidFill>
                  <a:srgbClr val="C00000"/>
                </a:solidFill>
                <a:latin typeface="Times New Roman" panose="02020603050405020304"/>
                <a:ea typeface="宋体" panose="02010600030101010101" pitchFamily="2" charset="-122"/>
              </a:rPr>
              <a:t>外用</a:t>
            </a:r>
            <a:r>
              <a:rPr lang="en-US" altLang="zh-CN" sz="1800">
                <a:solidFill>
                  <a:srgbClr val="C00000"/>
                </a:solidFill>
                <a:latin typeface="Times New Roman" panose="02020603050405020304"/>
                <a:ea typeface="宋体" panose="02010600030101010101" pitchFamily="2" charset="-122"/>
              </a:rPr>
              <a:t>”</a:t>
            </a:r>
            <a:r>
              <a:rPr lang="zh-CN" altLang="en-US" sz="1800">
                <a:solidFill>
                  <a:srgbClr val="C00000"/>
                </a:solidFill>
                <a:latin typeface="Times New Roman" panose="02020603050405020304"/>
                <a:ea typeface="宋体" panose="02010600030101010101" pitchFamily="2" charset="-122"/>
              </a:rPr>
              <a:t>：在台账中单独统计对外服务机时，保留合同、邮件记录、用户反馈。</a:t>
            </a:r>
            <a:endParaRPr lang="zh-CN" altLang="en-US" sz="1800">
              <a:solidFill>
                <a:srgbClr val="C00000"/>
              </a:solidFill>
              <a:latin typeface="Times New Roman" panose="02020603050405020304"/>
              <a:ea typeface="宋体" panose="02010600030101010101" pitchFamily="2" charset="-122"/>
            </a:endParaRPr>
          </a:p>
          <a:p>
            <a:pPr marL="285750" indent="-285750" algn="just" defTabSz="266700">
              <a:spcBef>
                <a:spcPct val="0"/>
              </a:spcBef>
              <a:spcAft>
                <a:spcPct val="0"/>
              </a:spcAft>
              <a:buFont typeface="Wingdings" panose="05000000000000000000" charset="0"/>
              <a:buChar char="ü"/>
            </a:pPr>
            <a:r>
              <a:rPr lang="zh-CN" altLang="en-US" sz="1800">
                <a:solidFill>
                  <a:srgbClr val="C00000"/>
                </a:solidFill>
                <a:latin typeface="Times New Roman" panose="02020603050405020304"/>
                <a:ea typeface="宋体" panose="02010600030101010101" pitchFamily="2" charset="-122"/>
              </a:rPr>
              <a:t>挖掘亮点案例：比如支撑了哪个国家重大专项？帮助哪家企业解决了</a:t>
            </a:r>
            <a:r>
              <a:rPr lang="en-US" altLang="zh-CN" sz="1800">
                <a:solidFill>
                  <a:srgbClr val="C00000"/>
                </a:solidFill>
                <a:latin typeface="Times New Roman" panose="02020603050405020304"/>
                <a:ea typeface="宋体" panose="02010600030101010101" pitchFamily="2" charset="-122"/>
              </a:rPr>
              <a:t>“</a:t>
            </a:r>
            <a:r>
              <a:rPr lang="zh-CN" altLang="en-US" sz="1800">
                <a:solidFill>
                  <a:srgbClr val="C00000"/>
                </a:solidFill>
                <a:latin typeface="Times New Roman" panose="02020603050405020304"/>
                <a:ea typeface="宋体" panose="02010600030101010101" pitchFamily="2" charset="-122"/>
              </a:rPr>
              <a:t>卡脖子</a:t>
            </a:r>
            <a:r>
              <a:rPr lang="en-US" altLang="zh-CN" sz="1800">
                <a:solidFill>
                  <a:srgbClr val="C00000"/>
                </a:solidFill>
                <a:latin typeface="Times New Roman" panose="02020603050405020304"/>
                <a:ea typeface="宋体" panose="02010600030101010101" pitchFamily="2" charset="-122"/>
              </a:rPr>
              <a:t>”</a:t>
            </a:r>
            <a:r>
              <a:rPr lang="zh-CN" altLang="en-US" sz="1800">
                <a:solidFill>
                  <a:srgbClr val="C00000"/>
                </a:solidFill>
                <a:latin typeface="Times New Roman" panose="02020603050405020304"/>
                <a:ea typeface="宋体" panose="02010600030101010101" pitchFamily="2" charset="-122"/>
              </a:rPr>
              <a:t>检测难题？参与了国产仪器验证？</a:t>
            </a:r>
            <a:endParaRPr lang="zh-CN" altLang="en-US" sz="1800">
              <a:solidFill>
                <a:srgbClr val="C00000"/>
              </a:solidFill>
              <a:latin typeface="Times New Roman" panose="02020603050405020304"/>
              <a:ea typeface="宋体" panose="02010600030101010101" pitchFamily="2" charset="-122"/>
            </a:endParaRPr>
          </a:p>
        </p:txBody>
      </p:sp>
      <p:sp>
        <p:nvSpPr>
          <p:cNvPr id="4" name="文本框 3"/>
          <p:cNvSpPr txBox="1"/>
          <p:nvPr/>
        </p:nvSpPr>
        <p:spPr>
          <a:xfrm>
            <a:off x="9883140" y="1699260"/>
            <a:ext cx="3444875" cy="4246245"/>
          </a:xfrm>
          <a:prstGeom prst="rect">
            <a:avLst/>
          </a:prstGeom>
          <a:noFill/>
        </p:spPr>
        <p:txBody>
          <a:bodyPr wrap="square" rtlCol="0">
            <a:spAutoFit/>
          </a:bodyPr>
          <a:p>
            <a:pPr indent="0" defTabSz="1371600">
              <a:buFont typeface="Wingdings" panose="05000000000000000000" charset="0"/>
              <a:buNone/>
            </a:pPr>
            <a:r>
              <a:rPr lang="zh-CN" altLang="en-US" sz="1800" b="1">
                <a:solidFill>
                  <a:schemeClr val="tx1"/>
                </a:solidFill>
                <a:latin typeface="黑体" panose="02010609060101010101" charset="-122"/>
                <a:ea typeface="黑体" panose="02010609060101010101" charset="-122"/>
              </a:rPr>
              <a:t>×</a:t>
            </a:r>
            <a:r>
              <a:rPr lang="en-US" altLang="zh-CN" sz="1800" b="1">
                <a:solidFill>
                  <a:schemeClr val="tx1"/>
                </a:solidFill>
                <a:latin typeface="黑体" panose="02010609060101010101" charset="-122"/>
                <a:ea typeface="黑体" panose="02010609060101010101" charset="-122"/>
              </a:rPr>
              <a:t> </a:t>
            </a:r>
            <a:r>
              <a:rPr lang="zh-CN" altLang="en-US" sz="1800">
                <a:solidFill>
                  <a:schemeClr val="tx1"/>
                </a:solidFill>
              </a:rPr>
              <a:t>制度挂在墙上，实际没</a:t>
            </a:r>
            <a:endParaRPr lang="zh-CN" altLang="en-US" sz="1800">
              <a:solidFill>
                <a:schemeClr val="tx1"/>
              </a:solidFill>
            </a:endParaRPr>
          </a:p>
          <a:p>
            <a:pPr indent="0" defTabSz="1371600">
              <a:buFont typeface="Wingdings" panose="05000000000000000000" charset="0"/>
              <a:buNone/>
            </a:pPr>
            <a:r>
              <a:rPr lang="zh-CN" altLang="en-US" sz="1800">
                <a:solidFill>
                  <a:schemeClr val="tx1"/>
                </a:solidFill>
              </a:rPr>
              <a:t> </a:t>
            </a:r>
            <a:r>
              <a:rPr lang="en-US" altLang="zh-CN" sz="1800">
                <a:solidFill>
                  <a:schemeClr val="tx1"/>
                </a:solidFill>
              </a:rPr>
              <a:t>      </a:t>
            </a:r>
            <a:r>
              <a:rPr lang="zh-CN" altLang="en-US" sz="1800">
                <a:solidFill>
                  <a:schemeClr val="tx1"/>
                </a:solidFill>
              </a:rPr>
              <a:t>有执行（如从未按标</a:t>
            </a:r>
            <a:endParaRPr lang="zh-CN" altLang="en-US" sz="1800">
              <a:solidFill>
                <a:schemeClr val="tx1"/>
              </a:solidFill>
            </a:endParaRPr>
          </a:p>
          <a:p>
            <a:pPr indent="0" defTabSz="1371600">
              <a:buFont typeface="Wingdings" panose="05000000000000000000" charset="0"/>
              <a:buNone/>
            </a:pPr>
            <a:r>
              <a:rPr lang="zh-CN" altLang="en-US" sz="1800">
                <a:solidFill>
                  <a:schemeClr val="tx1"/>
                </a:solidFill>
              </a:rPr>
              <a:t> </a:t>
            </a:r>
            <a:r>
              <a:rPr lang="en-US" altLang="zh-CN" sz="1800">
                <a:solidFill>
                  <a:schemeClr val="tx1"/>
                </a:solidFill>
              </a:rPr>
              <a:t>      </a:t>
            </a:r>
            <a:r>
              <a:rPr lang="zh-CN" altLang="en-US" sz="1800">
                <a:solidFill>
                  <a:schemeClr val="tx1"/>
                </a:solidFill>
              </a:rPr>
              <a:t>准收费，未给实验员</a:t>
            </a:r>
            <a:r>
              <a:rPr lang="en-US" altLang="zh-CN" sz="1800">
                <a:solidFill>
                  <a:schemeClr val="tx1"/>
                </a:solidFill>
              </a:rPr>
              <a:t> </a:t>
            </a:r>
            <a:endParaRPr lang="en-US" altLang="zh-CN" sz="1800">
              <a:solidFill>
                <a:schemeClr val="tx1"/>
              </a:solidFill>
            </a:endParaRPr>
          </a:p>
          <a:p>
            <a:pPr indent="0" defTabSz="1371600">
              <a:buFont typeface="Wingdings" panose="05000000000000000000" charset="0"/>
              <a:buNone/>
            </a:pPr>
            <a:r>
              <a:rPr lang="en-US" altLang="zh-CN" sz="1800">
                <a:solidFill>
                  <a:schemeClr val="tx1"/>
                </a:solidFill>
              </a:rPr>
              <a:t>       </a:t>
            </a:r>
            <a:r>
              <a:rPr lang="zh-CN" altLang="en-US" sz="1800">
                <a:solidFill>
                  <a:schemeClr val="tx1"/>
                </a:solidFill>
              </a:rPr>
              <a:t>发过绩效）。</a:t>
            </a:r>
            <a:endParaRPr lang="zh-CN" altLang="en-US" sz="1800">
              <a:solidFill>
                <a:schemeClr val="tx1"/>
              </a:solidFill>
            </a:endParaRPr>
          </a:p>
          <a:p>
            <a:pPr indent="0" defTabSz="1371600">
              <a:buFont typeface="Wingdings" panose="05000000000000000000" charset="0"/>
              <a:buNone/>
            </a:pPr>
            <a:r>
              <a:rPr lang="zh-CN" altLang="en-US" sz="1800" b="1">
                <a:solidFill>
                  <a:schemeClr val="tx1"/>
                </a:solidFill>
                <a:latin typeface="黑体" panose="02010609060101010101" charset="-122"/>
                <a:ea typeface="黑体" panose="02010609060101010101" charset="-122"/>
                <a:sym typeface="+mn-ea"/>
              </a:rPr>
              <a:t>×</a:t>
            </a:r>
            <a:r>
              <a:rPr lang="en-US" altLang="zh-CN" sz="1800" b="1">
                <a:solidFill>
                  <a:schemeClr val="tx1"/>
                </a:solidFill>
                <a:latin typeface="黑体" panose="02010609060101010101" charset="-122"/>
                <a:ea typeface="黑体" panose="02010609060101010101" charset="-122"/>
                <a:sym typeface="+mn-ea"/>
              </a:rPr>
              <a:t> </a:t>
            </a:r>
            <a:r>
              <a:rPr lang="zh-CN" altLang="en-US" sz="1800">
                <a:solidFill>
                  <a:schemeClr val="tx1"/>
                </a:solidFill>
              </a:rPr>
              <a:t>物联网设备缺失，机时数</a:t>
            </a:r>
            <a:endParaRPr lang="zh-CN" altLang="en-US" sz="1800">
              <a:solidFill>
                <a:schemeClr val="tx1"/>
              </a:solidFill>
            </a:endParaRPr>
          </a:p>
          <a:p>
            <a:pPr indent="0" defTabSz="1371600">
              <a:buFont typeface="Wingdings" panose="05000000000000000000" charset="0"/>
              <a:buNone/>
            </a:pPr>
            <a:r>
              <a:rPr lang="en-US" altLang="zh-CN" sz="1800">
                <a:solidFill>
                  <a:schemeClr val="tx1"/>
                </a:solidFill>
              </a:rPr>
              <a:t>       </a:t>
            </a:r>
            <a:r>
              <a:rPr lang="zh-CN" altLang="en-US" sz="1800">
                <a:solidFill>
                  <a:schemeClr val="tx1"/>
                </a:solidFill>
              </a:rPr>
              <a:t>据全靠手工填，被抽查时</a:t>
            </a:r>
            <a:endParaRPr lang="zh-CN" altLang="en-US" sz="1800">
              <a:solidFill>
                <a:schemeClr val="tx1"/>
              </a:solidFill>
            </a:endParaRPr>
          </a:p>
          <a:p>
            <a:pPr indent="0" defTabSz="1371600">
              <a:buFont typeface="Wingdings" panose="05000000000000000000" charset="0"/>
              <a:buNone/>
            </a:pPr>
            <a:r>
              <a:rPr lang="zh-CN" altLang="en-US" sz="1800">
                <a:solidFill>
                  <a:schemeClr val="tx1"/>
                </a:solidFill>
              </a:rPr>
              <a:t> </a:t>
            </a:r>
            <a:r>
              <a:rPr lang="en-US" altLang="zh-CN" sz="1800">
                <a:solidFill>
                  <a:schemeClr val="tx1"/>
                </a:solidFill>
              </a:rPr>
              <a:t>      </a:t>
            </a:r>
            <a:r>
              <a:rPr lang="zh-CN" altLang="en-US" sz="1800">
                <a:solidFill>
                  <a:schemeClr val="tx1"/>
                </a:solidFill>
              </a:rPr>
              <a:t>发现造假。</a:t>
            </a:r>
            <a:endParaRPr lang="zh-CN" altLang="en-US" sz="1800">
              <a:solidFill>
                <a:schemeClr val="tx1"/>
              </a:solidFill>
            </a:endParaRPr>
          </a:p>
          <a:p>
            <a:pPr indent="0" defTabSz="1371600">
              <a:buFont typeface="Wingdings" panose="05000000000000000000" charset="0"/>
              <a:buNone/>
            </a:pPr>
            <a:r>
              <a:rPr lang="zh-CN" altLang="en-US" sz="1800" b="1">
                <a:solidFill>
                  <a:schemeClr val="tx1"/>
                </a:solidFill>
                <a:latin typeface="黑体" panose="02010609060101010101" charset="-122"/>
                <a:ea typeface="黑体" panose="02010609060101010101" charset="-122"/>
                <a:sym typeface="+mn-ea"/>
              </a:rPr>
              <a:t>×</a:t>
            </a:r>
            <a:r>
              <a:rPr lang="en-US" altLang="zh-CN" sz="1800" b="1">
                <a:solidFill>
                  <a:schemeClr val="tx1"/>
                </a:solidFill>
                <a:latin typeface="黑体" panose="02010609060101010101" charset="-122"/>
                <a:ea typeface="黑体" panose="02010609060101010101" charset="-122"/>
                <a:sym typeface="+mn-ea"/>
              </a:rPr>
              <a:t> </a:t>
            </a:r>
            <a:r>
              <a:rPr lang="zh-CN" altLang="en-US" sz="1800">
                <a:solidFill>
                  <a:schemeClr val="tx1"/>
                </a:solidFill>
              </a:rPr>
              <a:t>对外服务全是</a:t>
            </a:r>
            <a:r>
              <a:rPr lang="en-US" altLang="zh-CN" sz="1800">
                <a:solidFill>
                  <a:schemeClr val="tx1"/>
                </a:solidFill>
              </a:rPr>
              <a:t>“</a:t>
            </a:r>
            <a:r>
              <a:rPr lang="zh-CN" altLang="en-US" sz="1800">
                <a:solidFill>
                  <a:schemeClr val="tx1"/>
                </a:solidFill>
              </a:rPr>
              <a:t>帮忙性质</a:t>
            </a:r>
            <a:r>
              <a:rPr lang="en-US" altLang="zh-CN" sz="1800">
                <a:solidFill>
                  <a:schemeClr val="tx1"/>
                </a:solidFill>
              </a:rPr>
              <a:t>”</a:t>
            </a:r>
            <a:r>
              <a:rPr lang="zh-CN" altLang="en-US" sz="1800">
                <a:solidFill>
                  <a:schemeClr val="tx1"/>
                </a:solidFill>
              </a:rPr>
              <a:t>，</a:t>
            </a:r>
            <a:endParaRPr lang="zh-CN" altLang="en-US" sz="1800">
              <a:solidFill>
                <a:schemeClr val="tx1"/>
              </a:solidFill>
            </a:endParaRPr>
          </a:p>
          <a:p>
            <a:pPr indent="0" defTabSz="1371600">
              <a:buFont typeface="Wingdings" panose="05000000000000000000" charset="0"/>
              <a:buNone/>
            </a:pPr>
            <a:r>
              <a:rPr lang="zh-CN" altLang="en-US" sz="1800">
                <a:solidFill>
                  <a:schemeClr val="tx1"/>
                </a:solidFill>
              </a:rPr>
              <a:t> </a:t>
            </a:r>
            <a:r>
              <a:rPr lang="en-US" altLang="zh-CN" sz="1800">
                <a:solidFill>
                  <a:schemeClr val="tx1"/>
                </a:solidFill>
              </a:rPr>
              <a:t>       </a:t>
            </a:r>
            <a:r>
              <a:rPr lang="zh-CN" altLang="en-US" sz="1800">
                <a:solidFill>
                  <a:schemeClr val="tx1"/>
                </a:solidFill>
              </a:rPr>
              <a:t>没有合同或收费凭证。</a:t>
            </a:r>
            <a:endParaRPr lang="zh-CN" altLang="en-US" sz="1800">
              <a:solidFill>
                <a:schemeClr val="tx1"/>
              </a:solidFill>
            </a:endParaRPr>
          </a:p>
          <a:p>
            <a:pPr indent="0" defTabSz="1371600">
              <a:buFont typeface="Wingdings" panose="05000000000000000000" charset="0"/>
              <a:buNone/>
            </a:pPr>
            <a:r>
              <a:rPr lang="zh-CN" altLang="en-US" sz="1800" b="1">
                <a:solidFill>
                  <a:schemeClr val="tx1"/>
                </a:solidFill>
                <a:latin typeface="黑体" panose="02010609060101010101" charset="-122"/>
                <a:ea typeface="黑体" panose="02010609060101010101" charset="-122"/>
                <a:sym typeface="+mn-ea"/>
              </a:rPr>
              <a:t>×</a:t>
            </a:r>
            <a:r>
              <a:rPr lang="en-US" altLang="zh-CN" sz="1800" b="1">
                <a:solidFill>
                  <a:schemeClr val="tx1"/>
                </a:solidFill>
                <a:latin typeface="黑体" panose="02010609060101010101" charset="-122"/>
                <a:ea typeface="黑体" panose="02010609060101010101" charset="-122"/>
                <a:sym typeface="+mn-ea"/>
              </a:rPr>
              <a:t> </a:t>
            </a:r>
            <a:r>
              <a:rPr lang="zh-CN" altLang="en-US" sz="1800">
                <a:solidFill>
                  <a:schemeClr val="tx1"/>
                </a:solidFill>
              </a:rPr>
              <a:t>仪器年运行机时较低</a:t>
            </a:r>
            <a:endParaRPr lang="zh-CN" altLang="en-US" sz="1800">
              <a:solidFill>
                <a:schemeClr val="tx1"/>
              </a:solidFill>
            </a:endParaRPr>
          </a:p>
          <a:p>
            <a:pPr indent="0" defTabSz="1371600">
              <a:buFont typeface="Wingdings" panose="05000000000000000000" charset="0"/>
              <a:buNone/>
            </a:pPr>
            <a:r>
              <a:rPr lang="zh-CN" altLang="en-US" sz="1800">
                <a:solidFill>
                  <a:schemeClr val="tx1"/>
                </a:solidFill>
              </a:rPr>
              <a:t> </a:t>
            </a:r>
            <a:r>
              <a:rPr lang="en-US" altLang="zh-CN" sz="1800">
                <a:solidFill>
                  <a:schemeClr val="tx1"/>
                </a:solidFill>
              </a:rPr>
              <a:t>    </a:t>
            </a:r>
            <a:r>
              <a:rPr lang="zh-CN" altLang="en-US" sz="1800">
                <a:solidFill>
                  <a:schemeClr val="tx1"/>
                </a:solidFill>
              </a:rPr>
              <a:t>（</a:t>
            </a:r>
            <a:r>
              <a:rPr lang="en-US" altLang="zh-CN" sz="1800">
                <a:solidFill>
                  <a:schemeClr val="tx1"/>
                </a:solidFill>
              </a:rPr>
              <a:t>&lt;500</a:t>
            </a:r>
            <a:r>
              <a:rPr lang="zh-CN" altLang="en-US" sz="1800">
                <a:solidFill>
                  <a:schemeClr val="tx1"/>
                </a:solidFill>
              </a:rPr>
              <a:t>小时），没有改善措</a:t>
            </a:r>
            <a:endParaRPr lang="zh-CN" altLang="en-US" sz="1800">
              <a:solidFill>
                <a:schemeClr val="tx1"/>
              </a:solidFill>
            </a:endParaRPr>
          </a:p>
          <a:p>
            <a:pPr indent="0" defTabSz="1371600">
              <a:buFont typeface="Wingdings" panose="05000000000000000000" charset="0"/>
              <a:buNone/>
            </a:pPr>
            <a:r>
              <a:rPr lang="zh-CN" altLang="en-US" sz="1800">
                <a:solidFill>
                  <a:schemeClr val="tx1"/>
                </a:solidFill>
              </a:rPr>
              <a:t> </a:t>
            </a:r>
            <a:r>
              <a:rPr lang="en-US" altLang="zh-CN" sz="1800">
                <a:solidFill>
                  <a:schemeClr val="tx1"/>
                </a:solidFill>
              </a:rPr>
              <a:t>      </a:t>
            </a:r>
            <a:r>
              <a:rPr lang="zh-CN" altLang="en-US" sz="1800">
                <a:solidFill>
                  <a:schemeClr val="tx1"/>
                </a:solidFill>
              </a:rPr>
              <a:t>施。</a:t>
            </a:r>
            <a:endParaRPr lang="zh-CN" altLang="en-US" sz="1800">
              <a:solidFill>
                <a:schemeClr val="tx1"/>
              </a:solidFill>
            </a:endParaRPr>
          </a:p>
          <a:p>
            <a:pPr indent="0" defTabSz="1371600">
              <a:buFont typeface="Wingdings" panose="05000000000000000000" charset="0"/>
              <a:buNone/>
            </a:pPr>
            <a:r>
              <a:rPr lang="zh-CN" altLang="en-US" sz="1800" b="1">
                <a:solidFill>
                  <a:schemeClr val="tx1"/>
                </a:solidFill>
                <a:latin typeface="黑体" panose="02010609060101010101" charset="-122"/>
                <a:ea typeface="黑体" panose="02010609060101010101" charset="-122"/>
                <a:sym typeface="+mn-ea"/>
              </a:rPr>
              <a:t>×</a:t>
            </a:r>
            <a:r>
              <a:rPr lang="en-US" altLang="zh-CN" sz="1800" b="1">
                <a:solidFill>
                  <a:schemeClr val="tx1"/>
                </a:solidFill>
                <a:latin typeface="黑体" panose="02010609060101010101" charset="-122"/>
                <a:ea typeface="黑体" panose="02010609060101010101" charset="-122"/>
                <a:sym typeface="+mn-ea"/>
              </a:rPr>
              <a:t> </a:t>
            </a:r>
            <a:r>
              <a:rPr lang="zh-CN" altLang="en-US" sz="1800">
                <a:solidFill>
                  <a:schemeClr val="tx1"/>
                </a:solidFill>
                <a:sym typeface="+mn-ea"/>
              </a:rPr>
              <a:t>完全</a:t>
            </a:r>
            <a:r>
              <a:rPr lang="zh-CN" altLang="en-US" sz="1800">
                <a:solidFill>
                  <a:schemeClr val="tx1"/>
                </a:solidFill>
              </a:rPr>
              <a:t>没有支持国产仪器的</a:t>
            </a:r>
            <a:endParaRPr lang="zh-CN" altLang="en-US" sz="1800">
              <a:solidFill>
                <a:schemeClr val="tx1"/>
              </a:solidFill>
            </a:endParaRPr>
          </a:p>
          <a:p>
            <a:pPr indent="0" defTabSz="1371600">
              <a:buFont typeface="Wingdings" panose="05000000000000000000" charset="0"/>
              <a:buNone/>
            </a:pPr>
            <a:r>
              <a:rPr lang="zh-CN" altLang="en-US" sz="1800">
                <a:solidFill>
                  <a:schemeClr val="tx1"/>
                </a:solidFill>
              </a:rPr>
              <a:t> </a:t>
            </a:r>
            <a:r>
              <a:rPr lang="en-US" altLang="zh-CN" sz="1800">
                <a:solidFill>
                  <a:schemeClr val="tx1"/>
                </a:solidFill>
              </a:rPr>
              <a:t>      </a:t>
            </a:r>
            <a:r>
              <a:rPr lang="zh-CN" altLang="en-US" sz="1800">
                <a:solidFill>
                  <a:schemeClr val="tx1"/>
                </a:solidFill>
              </a:rPr>
              <a:t>行动，仪器设备基本依赖</a:t>
            </a:r>
            <a:endParaRPr lang="zh-CN" altLang="en-US" sz="1800">
              <a:solidFill>
                <a:schemeClr val="tx1"/>
              </a:solidFill>
            </a:endParaRPr>
          </a:p>
          <a:p>
            <a:pPr indent="0" defTabSz="1371600">
              <a:buFont typeface="Wingdings" panose="05000000000000000000" charset="0"/>
              <a:buNone/>
            </a:pPr>
            <a:r>
              <a:rPr lang="zh-CN" altLang="en-US" sz="1800">
                <a:solidFill>
                  <a:schemeClr val="tx1"/>
                </a:solidFill>
              </a:rPr>
              <a:t> </a:t>
            </a:r>
            <a:r>
              <a:rPr lang="en-US" altLang="zh-CN" sz="1800">
                <a:solidFill>
                  <a:schemeClr val="tx1"/>
                </a:solidFill>
              </a:rPr>
              <a:t>      </a:t>
            </a:r>
            <a:r>
              <a:rPr lang="zh-CN" altLang="en-US" sz="1800">
                <a:solidFill>
                  <a:schemeClr val="tx1"/>
                </a:solidFill>
              </a:rPr>
              <a:t>进口。</a:t>
            </a:r>
            <a:endParaRPr lang="zh-CN" altLang="en-US" sz="1800">
              <a:solidFill>
                <a:schemeClr val="tx1"/>
              </a:solidFill>
            </a:endParaRPr>
          </a:p>
        </p:txBody>
      </p:sp>
      <p:sp>
        <p:nvSpPr>
          <p:cNvPr id="5" name="矩形 4"/>
          <p:cNvSpPr/>
          <p:nvPr>
            <p:custDataLst>
              <p:tags r:id="rId3"/>
            </p:custDataLst>
          </p:nvPr>
        </p:nvSpPr>
        <p:spPr>
          <a:xfrm>
            <a:off x="7282363" y="4723767"/>
            <a:ext cx="1983318" cy="1441828"/>
          </a:xfrm>
          <a:prstGeom prst="rect">
            <a:avLst/>
          </a:prstGeom>
          <a:noFill/>
        </p:spPr>
        <p:txBody>
          <a:bodyPr wrap="square" lIns="0" tIns="0" rIns="0" bIns="0" rtlCol="0" anchor="t" anchorCtr="0">
            <a:noAutofit/>
          </a:bodyPr>
          <a:p>
            <a:pPr marL="0" indent="0" algn="ctr" defTabSz="914400">
              <a:lnSpc>
                <a:spcPct val="130000"/>
              </a:lnSpc>
              <a:spcBef>
                <a:spcPts val="0"/>
              </a:spcBef>
              <a:spcAft>
                <a:spcPts val="0"/>
              </a:spcAft>
              <a:buSzPct val="100000"/>
            </a:pPr>
            <a:r>
              <a:rPr lang="zh-CN" altLang="en-US" sz="3200" b="1">
                <a:solidFill>
                  <a:srgbClr val="C00000"/>
                </a:solidFill>
                <a:latin typeface="+mn-ea"/>
                <a:cs typeface="+mn-ea"/>
              </a:rPr>
              <a:t>常见</a:t>
            </a:r>
            <a:endParaRPr lang="zh-CN" altLang="en-US" sz="3200" b="1">
              <a:solidFill>
                <a:srgbClr val="C00000"/>
              </a:solidFill>
              <a:latin typeface="+mn-ea"/>
              <a:cs typeface="+mn-ea"/>
            </a:endParaRPr>
          </a:p>
          <a:p>
            <a:pPr marL="0" indent="0" algn="ctr" defTabSz="914400">
              <a:lnSpc>
                <a:spcPct val="130000"/>
              </a:lnSpc>
              <a:spcBef>
                <a:spcPts val="0"/>
              </a:spcBef>
              <a:spcAft>
                <a:spcPts val="0"/>
              </a:spcAft>
              <a:buSzPct val="100000"/>
            </a:pPr>
            <a:r>
              <a:rPr lang="zh-CN" altLang="en-US" sz="3200" b="1">
                <a:solidFill>
                  <a:srgbClr val="C00000"/>
                </a:solidFill>
                <a:latin typeface="+mn-ea"/>
                <a:cs typeface="+mn-ea"/>
              </a:rPr>
              <a:t>扣分点</a:t>
            </a:r>
            <a:endParaRPr lang="zh-CN" altLang="en-US" sz="3200" b="1">
              <a:solidFill>
                <a:srgbClr val="C00000"/>
              </a:solidFill>
              <a:latin typeface="+mn-ea"/>
              <a:cs typeface="+mn-ea"/>
            </a:endParaRPr>
          </a:p>
        </p:txBody>
      </p:sp>
      <p:sp>
        <p:nvSpPr>
          <p:cNvPr id="6" name="矩形 5"/>
          <p:cNvSpPr/>
          <p:nvPr>
            <p:custDataLst>
              <p:tags r:id="rId4"/>
            </p:custDataLst>
          </p:nvPr>
        </p:nvSpPr>
        <p:spPr>
          <a:xfrm>
            <a:off x="4770439" y="4651539"/>
            <a:ext cx="1983318" cy="1441828"/>
          </a:xfrm>
          <a:prstGeom prst="rect">
            <a:avLst/>
          </a:prstGeom>
          <a:noFill/>
        </p:spPr>
        <p:txBody>
          <a:bodyPr wrap="square" lIns="0" tIns="0" rIns="0" bIns="0" rtlCol="0" anchor="t" anchorCtr="0">
            <a:noAutofit/>
          </a:bodyPr>
          <a:p>
            <a:pPr marL="0" indent="0" algn="ctr" defTabSz="914400">
              <a:lnSpc>
                <a:spcPct val="130000"/>
              </a:lnSpc>
              <a:spcBef>
                <a:spcPts val="0"/>
              </a:spcBef>
              <a:spcAft>
                <a:spcPts val="0"/>
              </a:spcAft>
              <a:buSzPct val="100000"/>
            </a:pPr>
            <a:r>
              <a:rPr lang="zh-CN" altLang="en-US" sz="3200" b="1" dirty="0">
                <a:solidFill>
                  <a:schemeClr val="tx1">
                    <a:lumMod val="65000"/>
                    <a:lumOff val="35000"/>
                  </a:schemeClr>
                </a:solidFill>
                <a:latin typeface="+mn-ea"/>
                <a:cs typeface="+mn-ea"/>
              </a:rPr>
              <a:t>实操</a:t>
            </a:r>
            <a:endParaRPr lang="zh-CN" altLang="en-US" sz="3200" b="1" dirty="0">
              <a:solidFill>
                <a:schemeClr val="tx1">
                  <a:lumMod val="65000"/>
                  <a:lumOff val="35000"/>
                </a:schemeClr>
              </a:solidFill>
              <a:latin typeface="+mn-ea"/>
              <a:cs typeface="+mn-ea"/>
            </a:endParaRPr>
          </a:p>
          <a:p>
            <a:pPr marL="0" indent="0" algn="ctr" defTabSz="914400">
              <a:lnSpc>
                <a:spcPct val="130000"/>
              </a:lnSpc>
              <a:spcBef>
                <a:spcPts val="0"/>
              </a:spcBef>
              <a:spcAft>
                <a:spcPts val="0"/>
              </a:spcAft>
              <a:buSzPct val="100000"/>
            </a:pPr>
            <a:r>
              <a:rPr lang="zh-CN" altLang="en-US" sz="3200" b="1" dirty="0">
                <a:solidFill>
                  <a:schemeClr val="tx1">
                    <a:lumMod val="65000"/>
                    <a:lumOff val="35000"/>
                  </a:schemeClr>
                </a:solidFill>
                <a:latin typeface="+mn-ea"/>
                <a:cs typeface="+mn-ea"/>
              </a:rPr>
              <a:t>建议</a:t>
            </a:r>
            <a:endParaRPr lang="zh-CN" altLang="en-US" sz="3200" b="1" dirty="0">
              <a:solidFill>
                <a:schemeClr val="tx1">
                  <a:lumMod val="65000"/>
                  <a:lumOff val="35000"/>
                </a:schemeClr>
              </a:solidFill>
              <a:latin typeface="+mn-ea"/>
              <a:cs typeface="+mn-ea"/>
            </a:endParaRPr>
          </a:p>
        </p:txBody>
      </p:sp>
      <p:sp>
        <p:nvSpPr>
          <p:cNvPr id="7" name="椭圆 6"/>
          <p:cNvSpPr/>
          <p:nvPr>
            <p:custDataLst>
              <p:tags r:id="rId5"/>
            </p:custDataLst>
          </p:nvPr>
        </p:nvSpPr>
        <p:spPr>
          <a:xfrm>
            <a:off x="4828582" y="2452489"/>
            <a:ext cx="1854055" cy="1854055"/>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defTabSz="914400"/>
            <a:endParaRPr lang="zh-CN" altLang="en-US" sz="2025">
              <a:latin typeface="+mn-ea"/>
            </a:endParaRPr>
          </a:p>
        </p:txBody>
      </p:sp>
      <p:sp>
        <p:nvSpPr>
          <p:cNvPr id="8" name="椭圆 7"/>
          <p:cNvSpPr/>
          <p:nvPr>
            <p:custDataLst>
              <p:tags r:id="rId6"/>
            </p:custDataLst>
          </p:nvPr>
        </p:nvSpPr>
        <p:spPr>
          <a:xfrm>
            <a:off x="4923760" y="2548310"/>
            <a:ext cx="1663055" cy="1663055"/>
          </a:xfrm>
          <a:prstGeom prst="ellipse">
            <a:avLst/>
          </a:prstGeom>
          <a:solidFill>
            <a:schemeClr val="accent1"/>
          </a:solidFill>
          <a:ln>
            <a:noFill/>
          </a:ln>
          <a:effectLst>
            <a:innerShdw blurRad="152400">
              <a:schemeClr val="accent1">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635852" bIns="0" numCol="1" spcCol="0" rtlCol="0" fromWordArt="0" anchor="t" anchorCtr="0" forceAA="0" compatLnSpc="1">
            <a:noAutofit/>
          </a:bodyPr>
          <a:p>
            <a:pPr marL="0" lvl="0" indent="0" algn="ctr" defTabSz="914400">
              <a:lnSpc>
                <a:spcPct val="100000"/>
              </a:lnSpc>
              <a:spcBef>
                <a:spcPts val="0"/>
              </a:spcBef>
              <a:spcAft>
                <a:spcPts val="0"/>
              </a:spcAft>
              <a:buSzPct val="100000"/>
              <a:buFontTx/>
            </a:pPr>
            <a:r>
              <a:rPr lang="zh-CN" altLang="en-US" sz="2400" b="1" dirty="0">
                <a:solidFill>
                  <a:srgbClr val="FFFFFF"/>
                </a:solidFill>
                <a:latin typeface="+mn-ea"/>
                <a:cs typeface="+mn-ea"/>
              </a:rPr>
              <a:t>抓落实</a:t>
            </a:r>
            <a:endParaRPr lang="zh-CN" altLang="en-US" sz="2400" b="1" dirty="0">
              <a:solidFill>
                <a:srgbClr val="FFFFFF"/>
              </a:solidFill>
              <a:latin typeface="+mn-ea"/>
              <a:cs typeface="+mn-ea"/>
            </a:endParaRPr>
          </a:p>
        </p:txBody>
      </p:sp>
      <p:sp>
        <p:nvSpPr>
          <p:cNvPr id="18" name="椭圆 17"/>
          <p:cNvSpPr/>
          <p:nvPr>
            <p:custDataLst>
              <p:tags r:id="rId7"/>
            </p:custDataLst>
          </p:nvPr>
        </p:nvSpPr>
        <p:spPr>
          <a:xfrm>
            <a:off x="5010579" y="2634485"/>
            <a:ext cx="1490061" cy="1490061"/>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defTabSz="914400">
              <a:buClrTx/>
              <a:buSzTx/>
              <a:buFontTx/>
            </a:pPr>
            <a:endParaRPr lang="zh-CN" altLang="en-US" sz="1800" b="1">
              <a:latin typeface="+mn-ea"/>
              <a:cs typeface="微软雅黑" panose="020B0503020204020204" charset="-122"/>
              <a:sym typeface="+mn-ea"/>
            </a:endParaRPr>
          </a:p>
        </p:txBody>
      </p:sp>
      <p:sp>
        <p:nvSpPr>
          <p:cNvPr id="21" name="弧形 20"/>
          <p:cNvSpPr/>
          <p:nvPr>
            <p:custDataLst>
              <p:tags r:id="rId8"/>
            </p:custDataLst>
          </p:nvPr>
        </p:nvSpPr>
        <p:spPr>
          <a:xfrm flipV="1">
            <a:off x="4576487" y="2203609"/>
            <a:ext cx="2357602" cy="2357602"/>
          </a:xfrm>
          <a:prstGeom prst="arc">
            <a:avLst>
              <a:gd name="adj1" fmla="val 1352946"/>
              <a:gd name="adj2" fmla="val 10848491"/>
            </a:avLst>
          </a:prstGeom>
          <a:ln w="44450" cap="rnd">
            <a:solidFill>
              <a:schemeClr val="accent1">
                <a:alpha val="50000"/>
              </a:schemeClr>
            </a:solidFill>
            <a:head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defTabSz="914400"/>
            <a:endParaRPr lang="zh-CN" altLang="en-US" sz="2025">
              <a:latin typeface="+mn-ea"/>
            </a:endParaRPr>
          </a:p>
        </p:txBody>
      </p:sp>
      <p:sp>
        <p:nvSpPr>
          <p:cNvPr id="27" name="椭圆 26"/>
          <p:cNvSpPr/>
          <p:nvPr>
            <p:custDataLst>
              <p:tags r:id="rId9"/>
            </p:custDataLst>
          </p:nvPr>
        </p:nvSpPr>
        <p:spPr>
          <a:xfrm>
            <a:off x="7159816" y="2452489"/>
            <a:ext cx="1854055" cy="1854055"/>
          </a:xfrm>
          <a:prstGeom prst="ellipse">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defTabSz="914400"/>
            <a:endParaRPr lang="zh-CN" altLang="en-US" sz="2025">
              <a:latin typeface="+mn-ea"/>
            </a:endParaRPr>
          </a:p>
        </p:txBody>
      </p:sp>
      <p:sp>
        <p:nvSpPr>
          <p:cNvPr id="28" name="椭圆 27"/>
          <p:cNvSpPr/>
          <p:nvPr>
            <p:custDataLst>
              <p:tags r:id="rId10"/>
            </p:custDataLst>
          </p:nvPr>
        </p:nvSpPr>
        <p:spPr>
          <a:xfrm>
            <a:off x="7254995" y="2548310"/>
            <a:ext cx="1663055" cy="1663055"/>
          </a:xfrm>
          <a:prstGeom prst="ellipse">
            <a:avLst/>
          </a:prstGeom>
          <a:solidFill>
            <a:schemeClr val="accent2"/>
          </a:solidFill>
          <a:ln>
            <a:noFill/>
          </a:ln>
          <a:effectLst>
            <a:innerShdw blurRad="152400">
              <a:schemeClr val="accent2">
                <a:lumMod val="20000"/>
                <a:lumOff val="8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635852" bIns="0" numCol="1" spcCol="0" rtlCol="0" fromWordArt="0" anchor="t" anchorCtr="0" forceAA="0" compatLnSpc="1">
            <a:noAutofit/>
          </a:bodyPr>
          <a:p>
            <a:pPr marL="0" lvl="0" indent="0" algn="ctr" defTabSz="914400">
              <a:lnSpc>
                <a:spcPct val="100000"/>
              </a:lnSpc>
              <a:spcBef>
                <a:spcPts val="0"/>
              </a:spcBef>
              <a:spcAft>
                <a:spcPts val="0"/>
              </a:spcAft>
              <a:buSzPct val="100000"/>
              <a:buFontTx/>
            </a:pPr>
            <a:r>
              <a:rPr lang="zh-CN" altLang="en-US" sz="2400" b="1">
                <a:solidFill>
                  <a:srgbClr val="FFFFFF"/>
                </a:solidFill>
                <a:latin typeface="+mn-ea"/>
                <a:cs typeface="+mj-ea"/>
                <a:sym typeface="+mn-ea"/>
              </a:rPr>
              <a:t>莫轻视</a:t>
            </a:r>
            <a:endParaRPr lang="zh-CN" altLang="en-US" sz="2400" b="1">
              <a:solidFill>
                <a:srgbClr val="FFFFFF"/>
              </a:solidFill>
              <a:latin typeface="+mn-ea"/>
              <a:cs typeface="+mj-ea"/>
              <a:sym typeface="+mn-ea"/>
            </a:endParaRPr>
          </a:p>
        </p:txBody>
      </p:sp>
      <p:sp>
        <p:nvSpPr>
          <p:cNvPr id="29" name="椭圆 28"/>
          <p:cNvSpPr/>
          <p:nvPr>
            <p:custDataLst>
              <p:tags r:id="rId11"/>
            </p:custDataLst>
          </p:nvPr>
        </p:nvSpPr>
        <p:spPr>
          <a:xfrm>
            <a:off x="7341813" y="2634485"/>
            <a:ext cx="1490061" cy="1490061"/>
          </a:xfrm>
          <a:prstGeom prst="ellipse">
            <a:avLst/>
          </a:prstGeom>
          <a:noFill/>
          <a:ln w="12700">
            <a:gradFill>
              <a:gsLst>
                <a:gs pos="0">
                  <a:srgbClr val="FFFFFF">
                    <a:alpha val="45000"/>
                  </a:srgbClr>
                </a:gs>
                <a:gs pos="100000">
                  <a:srgbClr val="FFFFFF">
                    <a:alpha val="45000"/>
                  </a:srgbClr>
                </a:gs>
                <a:gs pos="75000">
                  <a:srgbClr val="FFFFFF">
                    <a:alpha val="0"/>
                  </a:srgbClr>
                </a:gs>
                <a:gs pos="25000">
                  <a:srgbClr val="FFFFFF">
                    <a:alpha val="0"/>
                  </a:srgbClr>
                </a:gs>
              </a:gsLst>
              <a:lin ang="5400000" scaled="1"/>
            </a:gradFill>
          </a:ln>
          <a:effectLst>
            <a:outerShdw dist="12700" dir="5400000" algn="t" rotWithShape="0">
              <a:schemeClr val="accent2">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defTabSz="914400">
              <a:buClrTx/>
              <a:buSzTx/>
              <a:buFontTx/>
            </a:pPr>
            <a:endParaRPr lang="zh-CN" altLang="en-US" sz="1800" b="1">
              <a:latin typeface="+mn-ea"/>
              <a:cs typeface="微软雅黑" panose="020B0503020204020204" charset="-122"/>
              <a:sym typeface="+mn-ea"/>
            </a:endParaRPr>
          </a:p>
        </p:txBody>
      </p:sp>
      <p:sp>
        <p:nvSpPr>
          <p:cNvPr id="36" name="弧形 35"/>
          <p:cNvSpPr/>
          <p:nvPr>
            <p:custDataLst>
              <p:tags r:id="rId12"/>
            </p:custDataLst>
          </p:nvPr>
        </p:nvSpPr>
        <p:spPr>
          <a:xfrm flipV="1">
            <a:off x="6907722" y="2203609"/>
            <a:ext cx="2357602" cy="2357602"/>
          </a:xfrm>
          <a:prstGeom prst="arc">
            <a:avLst>
              <a:gd name="adj1" fmla="val 10822527"/>
              <a:gd name="adj2" fmla="val 20157622"/>
            </a:avLst>
          </a:prstGeom>
          <a:ln w="44450" cap="rnd">
            <a:solidFill>
              <a:schemeClr val="accent2">
                <a:alpha val="50000"/>
              </a:schemeClr>
            </a:solidFill>
            <a:headEnd type="none"/>
            <a:tailEnd type="triangle"/>
          </a:ln>
          <a:effectLst/>
        </p:spPr>
        <p:style>
          <a:lnRef idx="1">
            <a:schemeClr val="accent1"/>
          </a:lnRef>
          <a:fillRef idx="0">
            <a:schemeClr val="accent1"/>
          </a:fillRef>
          <a:effectRef idx="0">
            <a:schemeClr val="accent1"/>
          </a:effectRef>
          <a:fontRef idx="minor">
            <a:schemeClr val="tx1"/>
          </a:fontRef>
        </p:style>
        <p:txBody>
          <a:bodyPr rtlCol="0" anchor="ctr">
            <a:normAutofit/>
          </a:bodyPr>
          <a:p>
            <a:pPr algn="ctr" defTabSz="914400"/>
            <a:endParaRPr lang="zh-CN" altLang="en-US" sz="2025">
              <a:latin typeface="+mn-ea"/>
            </a:endParaRPr>
          </a:p>
        </p:txBody>
      </p:sp>
      <p:pic>
        <p:nvPicPr>
          <p:cNvPr id="38" name="图片 15" descr="343439383331313b343532303033313bd3a6d3c3c9ccb3c7"/>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rcRect/>
          <a:stretch>
            <a:fillRect/>
          </a:stretch>
        </p:blipFill>
        <p:spPr>
          <a:xfrm>
            <a:off x="5606732" y="2954106"/>
            <a:ext cx="291967" cy="291967"/>
          </a:xfrm>
          <a:prstGeom prst="rect">
            <a:avLst/>
          </a:prstGeom>
        </p:spPr>
      </p:pic>
      <p:pic>
        <p:nvPicPr>
          <p:cNvPr id="39" name="图片 38" descr="343435383038363b343532323339393bd6b4d0d0d5aad2aa"/>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rcRect/>
          <a:stretch>
            <a:fillRect/>
          </a:stretch>
        </p:blipFill>
        <p:spPr>
          <a:xfrm>
            <a:off x="7928963" y="2936742"/>
            <a:ext cx="291967" cy="291967"/>
          </a:xfrm>
          <a:prstGeom prst="rect">
            <a:avLst/>
          </a:prstGeom>
        </p:spPr>
      </p:pic>
    </p:spTree>
    <p:custDataLst>
      <p:tags r:id="rId19"/>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7171580"/>
            <a:ext cx="13771562" cy="720080"/>
            <a:chOff x="0" y="7171580"/>
            <a:chExt cx="13771562" cy="720080"/>
          </a:xfrm>
        </p:grpSpPr>
        <p:pic>
          <p:nvPicPr>
            <p:cNvPr id="24" name="图片 23"/>
            <p:cNvPicPr/>
            <p:nvPr/>
          </p:nvPicPr>
          <p:blipFill>
            <a:blip r:embed="rId1"/>
            <a:stretch>
              <a:fillRect/>
            </a:stretch>
          </p:blipFill>
          <p:spPr>
            <a:xfrm flipV="1">
              <a:off x="0" y="7171580"/>
              <a:ext cx="13771562" cy="720080"/>
            </a:xfrm>
            <a:prstGeom prst="rect">
              <a:avLst/>
            </a:prstGeom>
          </p:spPr>
        </p:pic>
        <p:pic>
          <p:nvPicPr>
            <p:cNvPr id="25"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8000" y="7362000"/>
              <a:ext cx="2400179" cy="286319"/>
            </a:xfrm>
            <a:prstGeom prst="rect">
              <a:avLst/>
            </a:prstGeom>
          </p:spPr>
        </p:pic>
      </p:grpSp>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sp>
        <p:nvSpPr>
          <p:cNvPr id="13" name="文本框 12"/>
          <p:cNvSpPr txBox="1"/>
          <p:nvPr>
            <p:custDataLst>
              <p:tags r:id="rId3"/>
            </p:custDataLst>
          </p:nvPr>
        </p:nvSpPr>
        <p:spPr>
          <a:xfrm>
            <a:off x="350290" y="266636"/>
            <a:ext cx="2592288" cy="645160"/>
          </a:xfrm>
          <a:prstGeom prst="rect">
            <a:avLst/>
          </a:prstGeom>
          <a:noFill/>
        </p:spPr>
        <p:txBody>
          <a:bodyPr wrap="square" rtlCol="0">
            <a:spAutoFit/>
          </a:bodyPr>
          <a:lstStyle/>
          <a:p>
            <a:r>
              <a:rPr lang="zh-CN" altLang="en-US" sz="3600" b="1" dirty="0">
                <a:solidFill>
                  <a:srgbClr val="005097"/>
                </a:solidFill>
                <a:latin typeface="华文彩云" panose="02010800040101010101" pitchFamily="2" charset="-122"/>
                <a:ea typeface="华文彩云" panose="02010800040101010101" pitchFamily="2" charset="-122"/>
              </a:rPr>
              <a:t>财政奖补</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sp>
        <p:nvSpPr>
          <p:cNvPr id="3" name="文本框 2"/>
          <p:cNvSpPr txBox="1"/>
          <p:nvPr/>
        </p:nvSpPr>
        <p:spPr>
          <a:xfrm>
            <a:off x="521970" y="5370830"/>
            <a:ext cx="7562850" cy="1260475"/>
          </a:xfrm>
          <a:prstGeom prst="rect">
            <a:avLst/>
          </a:prstGeom>
          <a:noFill/>
        </p:spPr>
        <p:txBody>
          <a:bodyPr wrap="square" rtlCol="0" anchor="t">
            <a:spAutoFit/>
          </a:bodyPr>
          <a:p>
            <a:r>
              <a:rPr lang="en-US" altLang="zh-CN" sz="2800" b="1">
                <a:latin typeface="仿宋" panose="02010609060101010101" pitchFamily="49" charset="-122"/>
                <a:ea typeface="仿宋" panose="02010609060101010101" pitchFamily="49" charset="-122"/>
                <a:cs typeface="仿宋" panose="02010609060101010101" pitchFamily="49" charset="-122"/>
                <a:sym typeface="+mn-ea"/>
              </a:rPr>
              <a:t> </a:t>
            </a:r>
            <a:r>
              <a:rPr lang="zh-CN" altLang="en-US" sz="2400" b="1">
                <a:latin typeface="仿宋" panose="02010609060101010101" pitchFamily="49" charset="-122"/>
                <a:ea typeface="仿宋" panose="02010609060101010101" pitchFamily="49" charset="-122"/>
                <a:cs typeface="仿宋" panose="02010609060101010101" pitchFamily="49" charset="-122"/>
                <a:sym typeface="+mn-ea"/>
              </a:rPr>
              <a:t>材料要求：</a:t>
            </a:r>
            <a:endParaRPr lang="zh-CN" altLang="en-US" sz="2800" b="1">
              <a:latin typeface="仿宋" panose="02010609060101010101" pitchFamily="49" charset="-122"/>
              <a:ea typeface="仿宋" panose="02010609060101010101" pitchFamily="49" charset="-122"/>
              <a:cs typeface="仿宋" panose="02010609060101010101" pitchFamily="49" charset="-122"/>
            </a:endParaRPr>
          </a:p>
          <a:p>
            <a:r>
              <a:rPr lang="en-US" altLang="zh-CN" sz="2400">
                <a:latin typeface="仿宋" panose="02010609060101010101" pitchFamily="49" charset="-122"/>
                <a:ea typeface="仿宋" panose="02010609060101010101" pitchFamily="49" charset="-122"/>
                <a:cs typeface="仿宋" panose="02010609060101010101" pitchFamily="49" charset="-122"/>
                <a:sym typeface="+mn-ea"/>
              </a:rPr>
              <a:t>   </a:t>
            </a:r>
            <a:r>
              <a:rPr lang="zh-CN" altLang="en-US" sz="2400" b="1">
                <a:solidFill>
                  <a:srgbClr val="C00000"/>
                </a:solidFill>
                <a:latin typeface="仿宋" panose="02010609060101010101" pitchFamily="49" charset="-122"/>
                <a:ea typeface="仿宋" panose="02010609060101010101" pitchFamily="49" charset="-122"/>
                <a:cs typeface="仿宋" panose="02010609060101010101" pitchFamily="49" charset="-122"/>
                <a:sym typeface="+mn-ea"/>
              </a:rPr>
              <a:t>系统生成的申报书（一式四份）和自评报告（一式一份）加盖单位公章。</a:t>
            </a:r>
            <a:endParaRPr lang="zh-CN" altLang="en-US" sz="2400" b="1">
              <a:solidFill>
                <a:srgbClr val="C00000"/>
              </a:solidFill>
              <a:latin typeface="仿宋" panose="02010609060101010101" pitchFamily="49" charset="-122"/>
              <a:ea typeface="仿宋" panose="02010609060101010101" pitchFamily="49" charset="-122"/>
              <a:cs typeface="仿宋" panose="02010609060101010101" pitchFamily="49" charset="-122"/>
              <a:sym typeface="+mn-ea"/>
            </a:endParaRPr>
          </a:p>
        </p:txBody>
      </p:sp>
      <p:pic>
        <p:nvPicPr>
          <p:cNvPr id="5" name="图片 4"/>
          <p:cNvPicPr>
            <a:picLocks noChangeAspect="1"/>
          </p:cNvPicPr>
          <p:nvPr/>
        </p:nvPicPr>
        <p:blipFill>
          <a:blip r:embed="rId4"/>
          <a:stretch>
            <a:fillRect/>
          </a:stretch>
        </p:blipFill>
        <p:spPr>
          <a:xfrm>
            <a:off x="9091295" y="546735"/>
            <a:ext cx="4295775" cy="6076950"/>
          </a:xfrm>
          <a:prstGeom prst="rect">
            <a:avLst/>
          </a:prstGeom>
        </p:spPr>
      </p:pic>
      <p:sp>
        <p:nvSpPr>
          <p:cNvPr id="8" name="文本框 7"/>
          <p:cNvSpPr txBox="1"/>
          <p:nvPr/>
        </p:nvSpPr>
        <p:spPr>
          <a:xfrm>
            <a:off x="234315" y="1122045"/>
            <a:ext cx="8684895" cy="3667760"/>
          </a:xfrm>
          <a:prstGeom prst="rect">
            <a:avLst/>
          </a:prstGeom>
        </p:spPr>
        <p:txBody>
          <a:bodyPr wrap="square">
            <a:noAutofit/>
          </a:bodyPr>
          <a:p>
            <a:pPr marL="0" indent="408305" algn="just" defTabSz="266700">
              <a:lnSpc>
                <a:spcPts val="3000"/>
              </a:lnSpc>
              <a:spcBef>
                <a:spcPct val="0"/>
              </a:spcBef>
              <a:spcAft>
                <a:spcPct val="0"/>
              </a:spcAft>
            </a:pPr>
            <a:r>
              <a:rPr lang="zh-CN" altLang="en-US" sz="2400" b="1">
                <a:latin typeface="仿宋" panose="02010609060101010101" pitchFamily="49" charset="-122"/>
                <a:ea typeface="仿宋" panose="02010609060101010101" pitchFamily="49" charset="-122"/>
                <a:cs typeface="仿宋" panose="02010609060101010101" pitchFamily="49" charset="-122"/>
              </a:rPr>
              <a:t>评价考核对象：</a:t>
            </a:r>
            <a:endParaRPr lang="zh-CN" altLang="en-US" sz="2400" b="1">
              <a:latin typeface="仿宋" panose="02010609060101010101" pitchFamily="49" charset="-122"/>
              <a:ea typeface="仿宋" panose="02010609060101010101" pitchFamily="49" charset="-122"/>
              <a:cs typeface="仿宋" panose="02010609060101010101" pitchFamily="49" charset="-122"/>
            </a:endParaRPr>
          </a:p>
          <a:p>
            <a:pPr marL="0" indent="408305" algn="just" defTabSz="266700">
              <a:lnSpc>
                <a:spcPts val="3000"/>
              </a:lnSpc>
              <a:spcBef>
                <a:spcPct val="0"/>
              </a:spcBef>
              <a:spcAft>
                <a:spcPct val="0"/>
              </a:spcAft>
            </a:pPr>
            <a:r>
              <a:rPr lang="en-US" altLang="zh-CN" sz="2400">
                <a:latin typeface="仿宋" panose="02010609060101010101" pitchFamily="49" charset="-122"/>
                <a:ea typeface="仿宋" panose="02010609060101010101" pitchFamily="49" charset="-122"/>
                <a:cs typeface="仿宋" panose="02010609060101010101" pitchFamily="49" charset="-122"/>
              </a:rPr>
              <a:t>    </a:t>
            </a:r>
            <a:r>
              <a:rPr lang="zh-CN" altLang="en-US" sz="2400">
                <a:latin typeface="仿宋" panose="02010609060101010101" pitchFamily="49" charset="-122"/>
                <a:ea typeface="仿宋" panose="02010609060101010101" pitchFamily="49" charset="-122"/>
                <a:cs typeface="仿宋" panose="02010609060101010101" pitchFamily="49" charset="-122"/>
              </a:rPr>
              <a:t>中央</a:t>
            </a:r>
            <a:r>
              <a:rPr lang="zh-CN" altLang="en-US" sz="2400">
                <a:latin typeface="仿宋" panose="02010609060101010101" pitchFamily="49" charset="-122"/>
                <a:ea typeface="仿宋" panose="02010609060101010101" pitchFamily="49" charset="-122"/>
                <a:cs typeface="仿宋" panose="02010609060101010101" pitchFamily="49" charset="-122"/>
              </a:rPr>
              <a:t>驻湘高校（不含国防</a:t>
            </a:r>
            <a:r>
              <a:rPr lang="zh-CN" altLang="en-US" sz="2400">
                <a:latin typeface="仿宋" panose="02010609060101010101" pitchFamily="49" charset="-122"/>
                <a:ea typeface="仿宋" panose="02010609060101010101" pitchFamily="49" charset="-122"/>
                <a:cs typeface="仿宋" panose="02010609060101010101" pitchFamily="49" charset="-122"/>
              </a:rPr>
              <a:t>科技大学）、科研院所，省</a:t>
            </a:r>
            <a:r>
              <a:rPr lang="zh-CN" altLang="en-US" sz="2400">
                <a:latin typeface="仿宋" panose="02010609060101010101" pitchFamily="49" charset="-122"/>
                <a:ea typeface="仿宋" panose="02010609060101010101" pitchFamily="49" charset="-122"/>
                <a:cs typeface="仿宋" panose="02010609060101010101" pitchFamily="49" charset="-122"/>
              </a:rPr>
              <a:t>属相关</a:t>
            </a:r>
            <a:r>
              <a:rPr lang="zh-CN" altLang="en-US" sz="2400">
                <a:latin typeface="仿宋" panose="02010609060101010101" pitchFamily="49" charset="-122"/>
                <a:ea typeface="仿宋" panose="02010609060101010101" pitchFamily="49" charset="-122"/>
                <a:cs typeface="仿宋" panose="02010609060101010101" pitchFamily="49" charset="-122"/>
              </a:rPr>
              <a:t>高校、科研院所（转制）</a:t>
            </a:r>
            <a:r>
              <a:rPr lang="zh-CN" altLang="en-US" sz="2400">
                <a:latin typeface="仿宋" panose="02010609060101010101" pitchFamily="49" charset="-122"/>
                <a:ea typeface="仿宋" panose="02010609060101010101" pitchFamily="49" charset="-122"/>
                <a:cs typeface="仿宋" panose="02010609060101010101" pitchFamily="49" charset="-122"/>
              </a:rPr>
              <a:t>、事业单位等管理单位。</a:t>
            </a:r>
            <a:endParaRPr lang="zh-CN" altLang="en-US" sz="2400">
              <a:latin typeface="仿宋" panose="02010609060101010101" pitchFamily="49" charset="-122"/>
              <a:ea typeface="仿宋" panose="02010609060101010101" pitchFamily="49" charset="-122"/>
              <a:cs typeface="仿宋" panose="02010609060101010101" pitchFamily="49" charset="-122"/>
            </a:endParaRPr>
          </a:p>
          <a:p>
            <a:pPr marL="0" indent="408305" algn="just" defTabSz="266700">
              <a:lnSpc>
                <a:spcPts val="3000"/>
              </a:lnSpc>
              <a:spcBef>
                <a:spcPct val="0"/>
              </a:spcBef>
              <a:spcAft>
                <a:spcPct val="0"/>
              </a:spcAft>
            </a:pPr>
            <a:r>
              <a:rPr lang="zh-CN" altLang="en-US" sz="2400" b="1">
                <a:latin typeface="仿宋" panose="02010609060101010101" pitchFamily="49" charset="-122"/>
                <a:ea typeface="仿宋" panose="02010609060101010101" pitchFamily="49" charset="-122"/>
                <a:cs typeface="仿宋" panose="02010609060101010101" pitchFamily="49" charset="-122"/>
              </a:rPr>
              <a:t>评价考核范围：</a:t>
            </a:r>
            <a:endParaRPr lang="zh-CN" altLang="en-US" sz="2400" b="1">
              <a:latin typeface="仿宋" panose="02010609060101010101" pitchFamily="49" charset="-122"/>
              <a:ea typeface="仿宋" panose="02010609060101010101" pitchFamily="49" charset="-122"/>
              <a:cs typeface="仿宋" panose="02010609060101010101" pitchFamily="49" charset="-122"/>
            </a:endParaRPr>
          </a:p>
          <a:p>
            <a:pPr marL="0" indent="408305" algn="just" defTabSz="266700">
              <a:lnSpc>
                <a:spcPts val="3000"/>
              </a:lnSpc>
              <a:spcBef>
                <a:spcPct val="0"/>
              </a:spcBef>
              <a:spcAft>
                <a:spcPct val="0"/>
              </a:spcAft>
            </a:pPr>
            <a:r>
              <a:rPr lang="en-US" altLang="zh-CN" sz="2400">
                <a:latin typeface="仿宋" panose="02010609060101010101" pitchFamily="49" charset="-122"/>
                <a:ea typeface="仿宋" panose="02010609060101010101" pitchFamily="49" charset="-122"/>
                <a:cs typeface="仿宋" panose="02010609060101010101" pitchFamily="49" charset="-122"/>
              </a:rPr>
              <a:t>    </a:t>
            </a:r>
            <a:r>
              <a:rPr lang="zh-CN" altLang="en-US" sz="2400">
                <a:latin typeface="仿宋" panose="02010609060101010101" pitchFamily="49" charset="-122"/>
                <a:ea typeface="仿宋" panose="02010609060101010101" pitchFamily="49" charset="-122"/>
                <a:cs typeface="仿宋" panose="02010609060101010101" pitchFamily="49" charset="-122"/>
              </a:rPr>
              <a:t>重大科研基础设施和单台套价值在</a:t>
            </a:r>
            <a:r>
              <a:rPr lang="en-US" altLang="zh-CN" sz="2400">
                <a:latin typeface="仿宋" panose="02010609060101010101" pitchFamily="49" charset="-122"/>
                <a:ea typeface="仿宋" panose="02010609060101010101" pitchFamily="49" charset="-122"/>
                <a:cs typeface="仿宋" panose="02010609060101010101" pitchFamily="49" charset="-122"/>
              </a:rPr>
              <a:t>50</a:t>
            </a:r>
            <a:r>
              <a:rPr lang="zh-CN" altLang="en-US" sz="2400">
                <a:latin typeface="仿宋" panose="02010609060101010101" pitchFamily="49" charset="-122"/>
                <a:ea typeface="仿宋" panose="02010609060101010101" pitchFamily="49" charset="-122"/>
                <a:cs typeface="仿宋" panose="02010609060101010101" pitchFamily="49" charset="-122"/>
              </a:rPr>
              <a:t>万元及以上的全部或部分利用</a:t>
            </a:r>
            <a:r>
              <a:rPr lang="zh-CN" altLang="en-US" sz="2400">
                <a:latin typeface="仿宋" panose="02010609060101010101" pitchFamily="49" charset="-122"/>
                <a:ea typeface="仿宋" panose="02010609060101010101" pitchFamily="49" charset="-122"/>
                <a:cs typeface="仿宋" panose="02010609060101010101" pitchFamily="49" charset="-122"/>
              </a:rPr>
              <a:t>财政资金购置的大型科研仪器设备（涉密</a:t>
            </a:r>
            <a:r>
              <a:rPr lang="zh-CN" altLang="en-US" sz="2400">
                <a:latin typeface="仿宋" panose="02010609060101010101" pitchFamily="49" charset="-122"/>
                <a:ea typeface="仿宋" panose="02010609060101010101" pitchFamily="49" charset="-122"/>
                <a:cs typeface="仿宋" panose="02010609060101010101" pitchFamily="49" charset="-122"/>
              </a:rPr>
              <a:t>科研设施和仪器不参与考核）。</a:t>
            </a:r>
            <a:endParaRPr lang="zh-CN" altLang="en-US" sz="2400">
              <a:latin typeface="仿宋" panose="02010609060101010101" pitchFamily="49" charset="-122"/>
              <a:ea typeface="仿宋" panose="02010609060101010101" pitchFamily="49" charset="-122"/>
              <a:cs typeface="仿宋" panose="02010609060101010101" pitchFamily="49" charset="-122"/>
            </a:endParaRPr>
          </a:p>
          <a:p>
            <a:pPr defTabSz="266700"/>
            <a:r>
              <a:rPr lang="en-US" altLang="zh-CN" sz="2400" b="1">
                <a:latin typeface="仿宋" panose="02010609060101010101" pitchFamily="49" charset="-122"/>
                <a:ea typeface="仿宋" panose="02010609060101010101" pitchFamily="49" charset="-122"/>
                <a:cs typeface="仿宋" panose="02010609060101010101" pitchFamily="49" charset="-122"/>
              </a:rPr>
              <a:t>   </a:t>
            </a:r>
            <a:r>
              <a:rPr lang="zh-CN" altLang="en-US" sz="2400" b="1">
                <a:latin typeface="仿宋" panose="02010609060101010101" pitchFamily="49" charset="-122"/>
                <a:ea typeface="仿宋" panose="02010609060101010101" pitchFamily="49" charset="-122"/>
                <a:cs typeface="仿宋" panose="02010609060101010101" pitchFamily="49" charset="-122"/>
              </a:rPr>
              <a:t>评价考核周期：</a:t>
            </a:r>
            <a:endParaRPr lang="zh-CN" altLang="en-US" sz="2400" b="1">
              <a:latin typeface="仿宋" panose="02010609060101010101" pitchFamily="49" charset="-122"/>
              <a:ea typeface="仿宋" panose="02010609060101010101" pitchFamily="49" charset="-122"/>
              <a:cs typeface="仿宋" panose="02010609060101010101" pitchFamily="49" charset="-122"/>
            </a:endParaRPr>
          </a:p>
          <a:p>
            <a:pPr defTabSz="266700"/>
            <a:r>
              <a:rPr lang="zh-CN" altLang="en-US" sz="2400" b="1">
                <a:latin typeface="仿宋" panose="02010609060101010101" pitchFamily="49" charset="-122"/>
                <a:ea typeface="仿宋" panose="02010609060101010101" pitchFamily="49" charset="-122"/>
                <a:cs typeface="仿宋" panose="02010609060101010101" pitchFamily="49" charset="-122"/>
              </a:rPr>
              <a:t> </a:t>
            </a:r>
            <a:r>
              <a:rPr lang="en-US" altLang="zh-CN" sz="2400" b="1">
                <a:latin typeface="仿宋" panose="02010609060101010101" pitchFamily="49" charset="-122"/>
                <a:ea typeface="仿宋" panose="02010609060101010101" pitchFamily="49" charset="-122"/>
                <a:cs typeface="仿宋" panose="02010609060101010101" pitchFamily="49" charset="-122"/>
              </a:rPr>
              <a:t>        </a:t>
            </a:r>
            <a:r>
              <a:rPr lang="en-US" altLang="zh-CN" sz="2400">
                <a:latin typeface="仿宋" panose="02010609060101010101" pitchFamily="49" charset="-122"/>
                <a:ea typeface="仿宋" panose="02010609060101010101" pitchFamily="49" charset="-122"/>
                <a:cs typeface="仿宋" panose="02010609060101010101" pitchFamily="49" charset="-122"/>
              </a:rPr>
              <a:t>2025</a:t>
            </a:r>
            <a:r>
              <a:rPr lang="zh-CN" altLang="en-US" sz="2400">
                <a:latin typeface="仿宋" panose="02010609060101010101" pitchFamily="49" charset="-122"/>
                <a:ea typeface="仿宋" panose="02010609060101010101" pitchFamily="49" charset="-122"/>
                <a:cs typeface="仿宋" panose="02010609060101010101" pitchFamily="49" charset="-122"/>
              </a:rPr>
              <a:t>年</a:t>
            </a:r>
            <a:r>
              <a:rPr lang="en-US" altLang="zh-CN" sz="2400">
                <a:latin typeface="仿宋" panose="02010609060101010101" pitchFamily="49" charset="-122"/>
                <a:ea typeface="仿宋" panose="02010609060101010101" pitchFamily="49" charset="-122"/>
                <a:cs typeface="仿宋" panose="02010609060101010101" pitchFamily="49" charset="-122"/>
              </a:rPr>
              <a:t>1</a:t>
            </a:r>
            <a:r>
              <a:rPr lang="zh-CN" altLang="en-US" sz="2400">
                <a:latin typeface="仿宋" panose="02010609060101010101" pitchFamily="49" charset="-122"/>
                <a:ea typeface="仿宋" panose="02010609060101010101" pitchFamily="49" charset="-122"/>
                <a:cs typeface="仿宋" panose="02010609060101010101" pitchFamily="49" charset="-122"/>
              </a:rPr>
              <a:t>月</a:t>
            </a:r>
            <a:r>
              <a:rPr lang="en-US" altLang="zh-CN" sz="2400">
                <a:latin typeface="仿宋" panose="02010609060101010101" pitchFamily="49" charset="-122"/>
                <a:ea typeface="仿宋" panose="02010609060101010101" pitchFamily="49" charset="-122"/>
                <a:cs typeface="仿宋" panose="02010609060101010101" pitchFamily="49" charset="-122"/>
              </a:rPr>
              <a:t>1</a:t>
            </a:r>
            <a:r>
              <a:rPr lang="zh-CN" altLang="en-US" sz="2400">
                <a:latin typeface="仿宋" panose="02010609060101010101" pitchFamily="49" charset="-122"/>
                <a:ea typeface="仿宋" panose="02010609060101010101" pitchFamily="49" charset="-122"/>
                <a:cs typeface="仿宋" panose="02010609060101010101" pitchFamily="49" charset="-122"/>
              </a:rPr>
              <a:t>日至</a:t>
            </a:r>
            <a:r>
              <a:rPr lang="en-US" altLang="zh-CN" sz="2400">
                <a:latin typeface="仿宋" panose="02010609060101010101" pitchFamily="49" charset="-122"/>
                <a:ea typeface="仿宋" panose="02010609060101010101" pitchFamily="49" charset="-122"/>
                <a:cs typeface="仿宋" panose="02010609060101010101" pitchFamily="49" charset="-122"/>
              </a:rPr>
              <a:t>2025</a:t>
            </a:r>
            <a:r>
              <a:rPr lang="zh-CN" altLang="en-US" sz="2400">
                <a:latin typeface="仿宋" panose="02010609060101010101" pitchFamily="49" charset="-122"/>
                <a:ea typeface="仿宋" panose="02010609060101010101" pitchFamily="49" charset="-122"/>
                <a:cs typeface="仿宋" panose="02010609060101010101" pitchFamily="49" charset="-122"/>
              </a:rPr>
              <a:t>年</a:t>
            </a:r>
            <a:r>
              <a:rPr lang="en-US" altLang="zh-CN" sz="2400">
                <a:latin typeface="仿宋" panose="02010609060101010101" pitchFamily="49" charset="-122"/>
                <a:ea typeface="仿宋" panose="02010609060101010101" pitchFamily="49" charset="-122"/>
                <a:cs typeface="仿宋" panose="02010609060101010101" pitchFamily="49" charset="-122"/>
              </a:rPr>
              <a:t>12</a:t>
            </a:r>
            <a:r>
              <a:rPr lang="zh-CN" altLang="en-US" sz="2400">
                <a:latin typeface="仿宋" panose="02010609060101010101" pitchFamily="49" charset="-122"/>
                <a:ea typeface="仿宋" panose="02010609060101010101" pitchFamily="49" charset="-122"/>
                <a:cs typeface="仿宋" panose="02010609060101010101" pitchFamily="49" charset="-122"/>
              </a:rPr>
              <a:t>月</a:t>
            </a:r>
            <a:r>
              <a:rPr lang="en-US" altLang="zh-CN" sz="2400">
                <a:latin typeface="仿宋" panose="02010609060101010101" pitchFamily="49" charset="-122"/>
                <a:ea typeface="仿宋" panose="02010609060101010101" pitchFamily="49" charset="-122"/>
                <a:cs typeface="仿宋" panose="02010609060101010101" pitchFamily="49" charset="-122"/>
              </a:rPr>
              <a:t>31</a:t>
            </a:r>
            <a:r>
              <a:rPr lang="zh-CN" altLang="en-US" sz="2400">
                <a:latin typeface="仿宋" panose="02010609060101010101" pitchFamily="49" charset="-122"/>
                <a:ea typeface="仿宋" panose="02010609060101010101" pitchFamily="49" charset="-122"/>
                <a:cs typeface="仿宋" panose="02010609060101010101" pitchFamily="49" charset="-122"/>
              </a:rPr>
              <a:t>日。</a:t>
            </a:r>
            <a:endParaRPr lang="zh-CN" altLang="en-US" sz="2400">
              <a:latin typeface="仿宋" panose="02010609060101010101" pitchFamily="49" charset="-122"/>
              <a:ea typeface="仿宋" panose="02010609060101010101" pitchFamily="49" charset="-122"/>
              <a:cs typeface="仿宋" panose="02010609060101010101" pitchFamily="49" charset="-122"/>
            </a:endParaRPr>
          </a:p>
          <a:p>
            <a:pPr algn="l">
              <a:buClrTx/>
              <a:buSzTx/>
              <a:buFontTx/>
            </a:pPr>
            <a:r>
              <a:rPr lang="en-US" altLang="zh-CN" sz="2400" b="1">
                <a:latin typeface="仿宋" panose="02010609060101010101" pitchFamily="49" charset="-122"/>
                <a:ea typeface="仿宋" panose="02010609060101010101" pitchFamily="49" charset="-122"/>
                <a:cs typeface="仿宋" panose="02010609060101010101" pitchFamily="49" charset="-122"/>
                <a:sym typeface="+mn-ea"/>
              </a:rPr>
              <a:t>   </a:t>
            </a:r>
            <a:r>
              <a:rPr lang="zh-CN" altLang="en-US" sz="2400" b="1">
                <a:latin typeface="仿宋" panose="02010609060101010101" pitchFamily="49" charset="-122"/>
                <a:ea typeface="仿宋" panose="02010609060101010101" pitchFamily="49" charset="-122"/>
                <a:cs typeface="仿宋" panose="02010609060101010101" pitchFamily="49" charset="-122"/>
                <a:sym typeface="+mn-ea"/>
              </a:rPr>
              <a:t>网上集中填报时间：</a:t>
            </a:r>
            <a:endParaRPr lang="zh-CN" altLang="en-US" sz="2400" b="1">
              <a:latin typeface="仿宋" panose="02010609060101010101" pitchFamily="49" charset="-122"/>
              <a:ea typeface="仿宋" panose="02010609060101010101" pitchFamily="49" charset="-122"/>
              <a:cs typeface="仿宋" panose="02010609060101010101" pitchFamily="49" charset="-122"/>
            </a:endParaRPr>
          </a:p>
          <a:p>
            <a:pPr algn="l">
              <a:buClrTx/>
              <a:buSzTx/>
              <a:buFontTx/>
            </a:pPr>
            <a:r>
              <a:rPr lang="en-US" altLang="zh-CN" sz="2400">
                <a:latin typeface="仿宋" panose="02010609060101010101" pitchFamily="49" charset="-122"/>
                <a:ea typeface="仿宋" panose="02010609060101010101" pitchFamily="49" charset="-122"/>
                <a:cs typeface="仿宋" panose="02010609060101010101" pitchFamily="49" charset="-122"/>
                <a:sym typeface="+mn-ea"/>
              </a:rPr>
              <a:t>         </a:t>
            </a:r>
            <a:r>
              <a:rPr lang="zh-CN" altLang="en-US" sz="2400">
                <a:latin typeface="仿宋" panose="02010609060101010101" pitchFamily="49" charset="-122"/>
                <a:ea typeface="仿宋" panose="02010609060101010101" pitchFamily="49" charset="-122"/>
                <a:cs typeface="仿宋" panose="02010609060101010101" pitchFamily="49" charset="-122"/>
                <a:sym typeface="+mn-ea"/>
              </a:rPr>
              <a:t>202</a:t>
            </a:r>
            <a:r>
              <a:rPr lang="en-US" sz="2400">
                <a:latin typeface="仿宋" panose="02010609060101010101" pitchFamily="49" charset="-122"/>
                <a:ea typeface="仿宋" panose="02010609060101010101" pitchFamily="49" charset="-122"/>
                <a:cs typeface="仿宋" panose="02010609060101010101" pitchFamily="49" charset="-122"/>
                <a:sym typeface="+mn-ea"/>
              </a:rPr>
              <a:t>5</a:t>
            </a:r>
            <a:r>
              <a:rPr lang="zh-CN" altLang="en-US" sz="2400">
                <a:latin typeface="仿宋" panose="02010609060101010101" pitchFamily="49" charset="-122"/>
                <a:ea typeface="仿宋" panose="02010609060101010101" pitchFamily="49" charset="-122"/>
                <a:cs typeface="仿宋" panose="02010609060101010101" pitchFamily="49" charset="-122"/>
                <a:sym typeface="+mn-ea"/>
              </a:rPr>
              <a:t>年</a:t>
            </a:r>
            <a:r>
              <a:rPr lang="en-US" altLang="zh-CN" sz="2400">
                <a:latin typeface="仿宋" panose="02010609060101010101" pitchFamily="49" charset="-122"/>
                <a:ea typeface="仿宋" panose="02010609060101010101" pitchFamily="49" charset="-122"/>
                <a:cs typeface="仿宋" panose="02010609060101010101" pitchFamily="49" charset="-122"/>
                <a:sym typeface="+mn-ea"/>
              </a:rPr>
              <a:t>5</a:t>
            </a:r>
            <a:r>
              <a:rPr lang="zh-CN" altLang="en-US" sz="2400">
                <a:latin typeface="仿宋" panose="02010609060101010101" pitchFamily="49" charset="-122"/>
                <a:ea typeface="仿宋" panose="02010609060101010101" pitchFamily="49" charset="-122"/>
                <a:cs typeface="仿宋" panose="02010609060101010101" pitchFamily="49" charset="-122"/>
                <a:sym typeface="+mn-ea"/>
              </a:rPr>
              <a:t>月</a:t>
            </a:r>
            <a:r>
              <a:rPr lang="en-US" altLang="zh-CN" sz="2400">
                <a:latin typeface="仿宋" panose="02010609060101010101" pitchFamily="49" charset="-122"/>
                <a:ea typeface="仿宋" panose="02010609060101010101" pitchFamily="49" charset="-122"/>
                <a:cs typeface="仿宋" panose="02010609060101010101" pitchFamily="49" charset="-122"/>
                <a:sym typeface="+mn-ea"/>
              </a:rPr>
              <a:t>6</a:t>
            </a:r>
            <a:r>
              <a:rPr lang="zh-CN" altLang="en-US" sz="2400">
                <a:latin typeface="仿宋" panose="02010609060101010101" pitchFamily="49" charset="-122"/>
                <a:ea typeface="仿宋" panose="02010609060101010101" pitchFamily="49" charset="-122"/>
                <a:cs typeface="仿宋" panose="02010609060101010101" pitchFamily="49" charset="-122"/>
                <a:sym typeface="+mn-ea"/>
              </a:rPr>
              <a:t>日</a:t>
            </a:r>
            <a:r>
              <a:rPr lang="en-US" altLang="zh-CN" sz="2400">
                <a:latin typeface="仿宋" panose="02010609060101010101" pitchFamily="49" charset="-122"/>
                <a:ea typeface="仿宋" panose="02010609060101010101" pitchFamily="49" charset="-122"/>
                <a:cs typeface="仿宋" panose="02010609060101010101" pitchFamily="49" charset="-122"/>
                <a:sym typeface="+mn-ea"/>
              </a:rPr>
              <a:t>-5</a:t>
            </a:r>
            <a:r>
              <a:rPr lang="zh-CN" altLang="en-US" sz="2400">
                <a:latin typeface="仿宋" panose="02010609060101010101" pitchFamily="49" charset="-122"/>
                <a:ea typeface="仿宋" panose="02010609060101010101" pitchFamily="49" charset="-122"/>
                <a:cs typeface="仿宋" panose="02010609060101010101" pitchFamily="49" charset="-122"/>
                <a:sym typeface="+mn-ea"/>
              </a:rPr>
              <a:t>月</a:t>
            </a:r>
            <a:r>
              <a:rPr lang="en-US" altLang="zh-CN" sz="2400">
                <a:latin typeface="仿宋" panose="02010609060101010101" pitchFamily="49" charset="-122"/>
                <a:ea typeface="仿宋" panose="02010609060101010101" pitchFamily="49" charset="-122"/>
                <a:cs typeface="仿宋" panose="02010609060101010101" pitchFamily="49" charset="-122"/>
                <a:sym typeface="+mn-ea"/>
              </a:rPr>
              <a:t>25</a:t>
            </a:r>
            <a:r>
              <a:rPr lang="zh-CN" altLang="en-US" sz="2400">
                <a:latin typeface="仿宋" panose="02010609060101010101" pitchFamily="49" charset="-122"/>
                <a:ea typeface="仿宋" panose="02010609060101010101" pitchFamily="49" charset="-122"/>
                <a:cs typeface="仿宋" panose="02010609060101010101" pitchFamily="49" charset="-122"/>
                <a:sym typeface="+mn-ea"/>
              </a:rPr>
              <a:t>日</a:t>
            </a:r>
            <a:endParaRPr lang="zh-CN" altLang="en-US" sz="2400">
              <a:latin typeface="仿宋" panose="02010609060101010101" pitchFamily="49" charset="-122"/>
              <a:ea typeface="仿宋" panose="02010609060101010101" pitchFamily="49" charset="-122"/>
              <a:cs typeface="仿宋" panose="02010609060101010101" pitchFamily="49" charset="-122"/>
            </a:endParaRPr>
          </a:p>
          <a:p>
            <a:pPr defTabSz="266700"/>
            <a:endParaRPr lang="zh-CN" altLang="en-US" sz="2400">
              <a:latin typeface="仿宋" panose="02010609060101010101" pitchFamily="49" charset="-122"/>
              <a:ea typeface="仿宋" panose="02010609060101010101" pitchFamily="49" charset="-122"/>
              <a:cs typeface="仿宋" panose="02010609060101010101" pitchFamily="49"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grpSp>
        <p:nvGrpSpPr>
          <p:cNvPr id="9" name="组合 8"/>
          <p:cNvGrpSpPr/>
          <p:nvPr/>
        </p:nvGrpSpPr>
        <p:grpSpPr>
          <a:xfrm>
            <a:off x="2250282" y="2799846"/>
            <a:ext cx="8280920" cy="1542123"/>
            <a:chOff x="971997" y="2179710"/>
            <a:chExt cx="10472562" cy="1983303"/>
          </a:xfrm>
        </p:grpSpPr>
        <p:grpSp>
          <p:nvGrpSpPr>
            <p:cNvPr id="10" name="组合 9"/>
            <p:cNvGrpSpPr/>
            <p:nvPr/>
          </p:nvGrpSpPr>
          <p:grpSpPr>
            <a:xfrm>
              <a:off x="3093581" y="2179710"/>
              <a:ext cx="8350978" cy="1983302"/>
              <a:chOff x="2320695" y="442438"/>
              <a:chExt cx="8350978" cy="784254"/>
            </a:xfrm>
          </p:grpSpPr>
          <p:sp>
            <p:nvSpPr>
              <p:cNvPr id="14" name="矩形 13"/>
              <p:cNvSpPr/>
              <p:nvPr/>
            </p:nvSpPr>
            <p:spPr>
              <a:xfrm flipH="1">
                <a:off x="2320695" y="442438"/>
                <a:ext cx="8350978" cy="784254"/>
              </a:xfrm>
              <a:prstGeom prst="rect">
                <a:avLst/>
              </a:prstGeom>
              <a:solidFill>
                <a:srgbClr val="9BBB59"/>
              </a:solidFill>
              <a:ln>
                <a:noFill/>
              </a:ln>
              <a:effectLst>
                <a:reflection blurRad="6350" stA="50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5" name="组合 14"/>
              <p:cNvGrpSpPr/>
              <p:nvPr/>
            </p:nvGrpSpPr>
            <p:grpSpPr>
              <a:xfrm>
                <a:off x="3183097" y="614306"/>
                <a:ext cx="7025973" cy="458887"/>
                <a:chOff x="4037747" y="569913"/>
                <a:chExt cx="7025973" cy="458887"/>
              </a:xfrm>
            </p:grpSpPr>
            <p:sp>
              <p:nvSpPr>
                <p:cNvPr id="16" name="矩形 15"/>
                <p:cNvSpPr/>
                <p:nvPr/>
              </p:nvSpPr>
              <p:spPr>
                <a:xfrm>
                  <a:off x="4695453" y="607373"/>
                  <a:ext cx="6368267" cy="421427"/>
                </a:xfrm>
                <a:prstGeom prst="rect">
                  <a:avLst/>
                </a:prstGeom>
                <a:noFill/>
                <a:ln w="9525">
                  <a:noFill/>
                  <a:miter/>
                </a:ln>
              </p:spPr>
              <p:txBody>
                <a:bodyPr wrap="square" lIns="91431" tIns="45716" rIns="91431" bIns="4571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dist" eaLnBrk="1" hangingPunct="1">
                    <a:buNone/>
                  </a:pPr>
                  <a:r>
                    <a:rPr lang="zh-CN" altLang="en-US" sz="4800" b="1" dirty="0">
                      <a:solidFill>
                        <a:schemeClr val="bg1"/>
                      </a:solidFill>
                      <a:latin typeface="华文行楷" panose="02010800040101010101" pitchFamily="2" charset="-122"/>
                      <a:ea typeface="华文行楷" panose="02010800040101010101" pitchFamily="2" charset="-122"/>
                      <a:sym typeface="Arial" panose="020B0604020202020204" pitchFamily="34" charset="0"/>
                    </a:rPr>
                    <a:t>双向补助政策</a:t>
                  </a:r>
                  <a:endParaRPr lang="zh-CN" altLang="en-US" sz="4800" b="1" dirty="0">
                    <a:solidFill>
                      <a:schemeClr val="bg1"/>
                    </a:solidFill>
                    <a:latin typeface="华文行楷" panose="02010800040101010101" pitchFamily="2" charset="-122"/>
                    <a:ea typeface="华文行楷" panose="02010800040101010101" pitchFamily="2" charset="-122"/>
                    <a:sym typeface="Arial" panose="020B0604020202020204" pitchFamily="34" charset="0"/>
                  </a:endParaRPr>
                </a:p>
              </p:txBody>
            </p:sp>
            <p:grpSp>
              <p:nvGrpSpPr>
                <p:cNvPr id="17" name="组合 16"/>
                <p:cNvGrpSpPr/>
                <p:nvPr/>
              </p:nvGrpSpPr>
              <p:grpSpPr>
                <a:xfrm>
                  <a:off x="4037747" y="569913"/>
                  <a:ext cx="263526" cy="395288"/>
                  <a:chOff x="-815800" y="0"/>
                  <a:chExt cx="213757" cy="427512"/>
                </a:xfrm>
              </p:grpSpPr>
              <p:sp>
                <p:nvSpPr>
                  <p:cNvPr id="18" name="直接连接符 17"/>
                  <p:cNvSpPr/>
                  <p:nvPr/>
                </p:nvSpPr>
                <p:spPr>
                  <a:xfrm>
                    <a:off x="-815800" y="0"/>
                    <a:ext cx="213756" cy="213756"/>
                  </a:xfrm>
                  <a:prstGeom prst="line">
                    <a:avLst/>
                  </a:prstGeom>
                  <a:ln w="19050" cap="flat" cmpd="sng">
                    <a:solidFill>
                      <a:schemeClr val="bg1"/>
                    </a:solidFill>
                    <a:prstDash val="solid"/>
                    <a:miter/>
                    <a:headEnd type="oval" w="med" len="med"/>
                    <a:tailEnd type="oval" w="lg" len="lg"/>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直接连接符 18"/>
                  <p:cNvSpPr/>
                  <p:nvPr/>
                </p:nvSpPr>
                <p:spPr>
                  <a:xfrm flipH="1">
                    <a:off x="-815799" y="213756"/>
                    <a:ext cx="213756" cy="213756"/>
                  </a:xfrm>
                  <a:prstGeom prst="line">
                    <a:avLst/>
                  </a:prstGeom>
                  <a:ln w="19050" cap="flat" cmpd="sng">
                    <a:solidFill>
                      <a:schemeClr val="bg1"/>
                    </a:solidFill>
                    <a:prstDash val="solid"/>
                    <a:miter/>
                    <a:headEnd type="oval" w="med" len="med"/>
                    <a:tailEnd type="oval" w="lg" len="lg"/>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grpSp>
          <p:nvGrpSpPr>
            <p:cNvPr id="11" name="组合 10"/>
            <p:cNvGrpSpPr/>
            <p:nvPr/>
          </p:nvGrpSpPr>
          <p:grpSpPr>
            <a:xfrm>
              <a:off x="971997" y="2179710"/>
              <a:ext cx="2121586" cy="1983303"/>
              <a:chOff x="2215144" y="1032180"/>
              <a:chExt cx="1120898" cy="824468"/>
            </a:xfrm>
          </p:grpSpPr>
          <p:sp>
            <p:nvSpPr>
              <p:cNvPr id="12" name="平行四边形 11"/>
              <p:cNvSpPr/>
              <p:nvPr/>
            </p:nvSpPr>
            <p:spPr>
              <a:xfrm>
                <a:off x="2215144" y="1032180"/>
                <a:ext cx="1120898" cy="824468"/>
              </a:xfrm>
              <a:prstGeom prst="parallelogram">
                <a:avLst>
                  <a:gd name="adj" fmla="val 0"/>
                </a:avLst>
              </a:prstGeom>
              <a:solidFill>
                <a:srgbClr val="0081C5"/>
              </a:solidFill>
              <a:ln>
                <a:noFill/>
              </a:ln>
              <a:effectLst>
                <a:reflection blurRad="6350" stA="50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latin typeface="Impact" panose="020B0806030902050204" pitchFamily="34" charset="0"/>
                </a:endParaRPr>
              </a:p>
            </p:txBody>
          </p:sp>
          <p:sp>
            <p:nvSpPr>
              <p:cNvPr id="13" name="文本框 9"/>
              <p:cNvSpPr txBox="1"/>
              <p:nvPr/>
            </p:nvSpPr>
            <p:spPr>
              <a:xfrm>
                <a:off x="2245058" y="1132769"/>
                <a:ext cx="1066799" cy="5917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6600" b="1" dirty="0">
                    <a:solidFill>
                      <a:schemeClr val="bg1"/>
                    </a:solidFill>
                    <a:latin typeface="华文行楷" panose="02010800040101010101" pitchFamily="2" charset="-122"/>
                    <a:ea typeface="华文行楷" panose="02010800040101010101" pitchFamily="2" charset="-122"/>
                  </a:rPr>
                  <a:t>叁</a:t>
                </a:r>
                <a:endParaRPr lang="zh-CN" altLang="en-US" sz="6600" b="1" dirty="0">
                  <a:solidFill>
                    <a:schemeClr val="bg1"/>
                  </a:solidFill>
                  <a:latin typeface="华文行楷" panose="02010800040101010101" pitchFamily="2" charset="-122"/>
                  <a:ea typeface="华文行楷" panose="02010800040101010101" pitchFamily="2" charset="-122"/>
                </a:endParaRPr>
              </a:p>
            </p:txBody>
          </p:sp>
        </p:gr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sp>
        <p:nvSpPr>
          <p:cNvPr id="9" name="文本框 8"/>
          <p:cNvSpPr txBox="1"/>
          <p:nvPr/>
        </p:nvSpPr>
        <p:spPr>
          <a:xfrm>
            <a:off x="350520" y="266700"/>
            <a:ext cx="6759575" cy="645160"/>
          </a:xfrm>
          <a:prstGeom prst="rect">
            <a:avLst/>
          </a:prstGeom>
          <a:noFill/>
        </p:spPr>
        <p:txBody>
          <a:bodyPr wrap="square" rtlCol="0">
            <a:spAutoFit/>
          </a:bodyPr>
          <a:lstStyle/>
          <a:p>
            <a:r>
              <a:rPr lang="zh-CN" altLang="en-US" sz="3600" b="1" dirty="0">
                <a:solidFill>
                  <a:srgbClr val="005097"/>
                </a:solidFill>
                <a:latin typeface="华文彩云" panose="02010800040101010101" pitchFamily="2" charset="-122"/>
                <a:ea typeface="华文彩云" panose="02010800040101010101" pitchFamily="2" charset="-122"/>
              </a:rPr>
              <a:t>双向补助</a:t>
            </a:r>
            <a:r>
              <a:rPr lang="en-US" altLang="zh-CN" sz="3600" b="1" dirty="0">
                <a:solidFill>
                  <a:srgbClr val="005097"/>
                </a:solidFill>
                <a:latin typeface="华文彩云" panose="02010800040101010101" pitchFamily="2" charset="-122"/>
                <a:ea typeface="华文彩云" panose="02010800040101010101" pitchFamily="2" charset="-122"/>
              </a:rPr>
              <a:t>——</a:t>
            </a:r>
            <a:r>
              <a:rPr lang="zh-CN" altLang="en-US" sz="3600" b="1" dirty="0">
                <a:solidFill>
                  <a:srgbClr val="005097"/>
                </a:solidFill>
                <a:latin typeface="华文彩云" panose="02010800040101010101" pitchFamily="2" charset="-122"/>
                <a:ea typeface="华文彩云" panose="02010800040101010101" pitchFamily="2" charset="-122"/>
              </a:rPr>
              <a:t>强化社会服务</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sp>
        <p:nvSpPr>
          <p:cNvPr id="3" name="文本框 2"/>
          <p:cNvSpPr txBox="1"/>
          <p:nvPr/>
        </p:nvSpPr>
        <p:spPr>
          <a:xfrm>
            <a:off x="377825" y="1122680"/>
            <a:ext cx="12830175" cy="922020"/>
          </a:xfrm>
          <a:prstGeom prst="rect">
            <a:avLst/>
          </a:prstGeom>
          <a:noFill/>
        </p:spPr>
        <p:txBody>
          <a:bodyPr wrap="square" rtlCol="0">
            <a:spAutoFit/>
          </a:bodyPr>
          <a:p>
            <a:r>
              <a:rPr lang="en-US" altLang="zh-CN"/>
              <a:t>          </a:t>
            </a:r>
            <a:r>
              <a:rPr lang="zh-CN" altLang="en-US">
                <a:latin typeface="华文中宋" panose="02010600040101010101" pitchFamily="2" charset="-122"/>
                <a:ea typeface="华文中宋" panose="02010600040101010101" pitchFamily="2" charset="-122"/>
                <a:cs typeface="华文中宋" panose="02010600040101010101" pitchFamily="2" charset="-122"/>
              </a:rPr>
              <a:t>湖南省财政厅等</a:t>
            </a:r>
            <a:r>
              <a:rPr lang="en-US" altLang="zh-CN">
                <a:latin typeface="华文中宋" panose="02010600040101010101" pitchFamily="2" charset="-122"/>
                <a:ea typeface="华文中宋" panose="02010600040101010101" pitchFamily="2" charset="-122"/>
                <a:cs typeface="华文中宋" panose="02010600040101010101" pitchFamily="2" charset="-122"/>
              </a:rPr>
              <a:t>13</a:t>
            </a:r>
            <a:r>
              <a:rPr lang="zh-CN" altLang="en-US">
                <a:latin typeface="华文中宋" panose="02010600040101010101" pitchFamily="2" charset="-122"/>
                <a:ea typeface="华文中宋" panose="02010600040101010101" pitchFamily="2" charset="-122"/>
                <a:cs typeface="华文中宋" panose="02010600040101010101" pitchFamily="2" charset="-122"/>
              </a:rPr>
              <a:t>厅局发布《关于印发</a:t>
            </a:r>
            <a:r>
              <a:rPr lang="en-US" altLang="zh-CN">
                <a:latin typeface="华文中宋" panose="02010600040101010101" pitchFamily="2" charset="-122"/>
                <a:ea typeface="华文中宋" panose="02010600040101010101" pitchFamily="2" charset="-122"/>
                <a:cs typeface="华文中宋" panose="02010600040101010101" pitchFamily="2" charset="-122"/>
              </a:rPr>
              <a:t>&lt;</a:t>
            </a:r>
            <a:r>
              <a:rPr lang="zh-CN" altLang="en-US">
                <a:latin typeface="华文中宋" panose="02010600040101010101" pitchFamily="2" charset="-122"/>
                <a:ea typeface="华文中宋" panose="02010600040101010101" pitchFamily="2" charset="-122"/>
                <a:cs typeface="华文中宋" panose="02010600040101010101" pitchFamily="2" charset="-122"/>
              </a:rPr>
              <a:t>湖南省财政支持大学生创业若干政策措施</a:t>
            </a:r>
            <a:r>
              <a:rPr lang="en-US" altLang="zh-CN">
                <a:latin typeface="华文中宋" panose="02010600040101010101" pitchFamily="2" charset="-122"/>
                <a:ea typeface="华文中宋" panose="02010600040101010101" pitchFamily="2" charset="-122"/>
                <a:cs typeface="华文中宋" panose="02010600040101010101" pitchFamily="2" charset="-122"/>
              </a:rPr>
              <a:t>&gt;</a:t>
            </a:r>
            <a:r>
              <a:rPr lang="zh-CN" altLang="en-US">
                <a:latin typeface="华文中宋" panose="02010600040101010101" pitchFamily="2" charset="-122"/>
                <a:ea typeface="华文中宋" panose="02010600040101010101" pitchFamily="2" charset="-122"/>
                <a:cs typeface="华文中宋" panose="02010600040101010101" pitchFamily="2" charset="-122"/>
              </a:rPr>
              <a:t>的通知》（湘财教</a:t>
            </a:r>
            <a:r>
              <a:rPr lang="en-US" altLang="zh-CN">
                <a:latin typeface="华文中宋" panose="02010600040101010101" pitchFamily="2" charset="-122"/>
                <a:ea typeface="华文中宋" panose="02010600040101010101" pitchFamily="2" charset="-122"/>
                <a:cs typeface="华文中宋" panose="02010600040101010101" pitchFamily="2" charset="-122"/>
              </a:rPr>
              <a:t>[2025]31</a:t>
            </a:r>
            <a:r>
              <a:rPr lang="zh-CN" altLang="en-US">
                <a:latin typeface="华文中宋" panose="02010600040101010101" pitchFamily="2" charset="-122"/>
                <a:ea typeface="华文中宋" panose="02010600040101010101" pitchFamily="2" charset="-122"/>
                <a:cs typeface="华文中宋" panose="02010600040101010101" pitchFamily="2" charset="-122"/>
              </a:rPr>
              <a:t>号）</a:t>
            </a:r>
            <a:endParaRPr lang="zh-CN" altLang="en-US">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7" name="文本框 6"/>
          <p:cNvSpPr txBox="1"/>
          <p:nvPr/>
        </p:nvSpPr>
        <p:spPr>
          <a:xfrm>
            <a:off x="434975" y="2071370"/>
            <a:ext cx="8238490" cy="4892675"/>
          </a:xfrm>
          <a:prstGeom prst="rect">
            <a:avLst/>
          </a:prstGeom>
          <a:noFill/>
        </p:spPr>
        <p:txBody>
          <a:bodyPr wrap="square" rtlCol="0">
            <a:spAutoFit/>
          </a:bodyPr>
          <a:p>
            <a:pPr algn="just"/>
            <a:r>
              <a:rPr lang="en-US" altLang="zh-CN" sz="2400"/>
              <a:t>        </a:t>
            </a:r>
            <a:r>
              <a:rPr lang="en-US" altLang="zh-CN" sz="2400">
                <a:latin typeface="华文中宋" panose="02010600040101010101" pitchFamily="2" charset="-122"/>
                <a:ea typeface="华文中宋" panose="02010600040101010101" pitchFamily="2" charset="-122"/>
                <a:cs typeface="华文中宋" panose="02010600040101010101" pitchFamily="2" charset="-122"/>
              </a:rPr>
              <a:t> </a:t>
            </a:r>
            <a:r>
              <a:rPr lang="zh-CN" altLang="en-US" sz="2400">
                <a:latin typeface="华文中宋" panose="02010600040101010101" pitchFamily="2" charset="-122"/>
                <a:ea typeface="华文中宋" panose="02010600040101010101" pitchFamily="2" charset="-122"/>
                <a:cs typeface="华文中宋" panose="02010600040101010101" pitchFamily="2" charset="-122"/>
              </a:rPr>
              <a:t>第四条：推动重大科研基础设施和大型科研仪器向大学生创业团队、企业开放共享，实行管理单位，团队、企业双向补助。</a:t>
            </a:r>
            <a:endParaRPr lang="zh-CN" altLang="en-US" sz="2400">
              <a:latin typeface="华文中宋" panose="02010600040101010101" pitchFamily="2" charset="-122"/>
              <a:ea typeface="华文中宋" panose="02010600040101010101" pitchFamily="2" charset="-122"/>
              <a:cs typeface="华文中宋" panose="02010600040101010101" pitchFamily="2" charset="-122"/>
            </a:endParaRPr>
          </a:p>
          <a:p>
            <a:pPr algn="just"/>
            <a:r>
              <a:rPr lang="en-US" altLang="zh-CN" sz="2400">
                <a:latin typeface="华文中宋" panose="02010600040101010101" pitchFamily="2" charset="-122"/>
                <a:ea typeface="华文中宋" panose="02010600040101010101" pitchFamily="2" charset="-122"/>
                <a:cs typeface="华文中宋" panose="02010600040101010101" pitchFamily="2" charset="-122"/>
              </a:rPr>
              <a:t>        </a:t>
            </a:r>
            <a:r>
              <a:rPr lang="zh-CN" altLang="en-US" sz="2400">
                <a:latin typeface="华文中宋" panose="02010600040101010101" pitchFamily="2" charset="-122"/>
                <a:ea typeface="华文中宋" panose="02010600040101010101" pitchFamily="2" charset="-122"/>
                <a:cs typeface="华文中宋" panose="02010600040101010101" pitchFamily="2" charset="-122"/>
              </a:rPr>
              <a:t>省财政每年安排一定经费支持管理单位大型科研仪器设备向</a:t>
            </a:r>
            <a:r>
              <a:rPr lang="zh-CN" altLang="en-US"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大学生创业团队、企业</a:t>
            </a:r>
            <a:r>
              <a:rPr lang="zh-CN" altLang="en-US" sz="2400">
                <a:latin typeface="华文中宋" panose="02010600040101010101" pitchFamily="2" charset="-122"/>
                <a:ea typeface="华文中宋" panose="02010600040101010101" pitchFamily="2" charset="-122"/>
                <a:cs typeface="华文中宋" panose="02010600040101010101" pitchFamily="2" charset="-122"/>
              </a:rPr>
              <a:t>开放共享，按向大学生创业团队、企业用户开放共享收入最高不超过</a:t>
            </a:r>
            <a:r>
              <a:rPr lang="en-US" altLang="zh-CN" sz="2400">
                <a:latin typeface="华文中宋" panose="02010600040101010101" pitchFamily="2" charset="-122"/>
                <a:ea typeface="华文中宋" panose="02010600040101010101" pitchFamily="2" charset="-122"/>
                <a:cs typeface="华文中宋" panose="02010600040101010101" pitchFamily="2" charset="-122"/>
              </a:rPr>
              <a:t>20%</a:t>
            </a:r>
            <a:r>
              <a:rPr lang="zh-CN" altLang="en-US" sz="2400">
                <a:latin typeface="华文中宋" panose="02010600040101010101" pitchFamily="2" charset="-122"/>
                <a:ea typeface="华文中宋" panose="02010600040101010101" pitchFamily="2" charset="-122"/>
                <a:cs typeface="华文中宋" panose="02010600040101010101" pitchFamily="2" charset="-122"/>
              </a:rPr>
              <a:t>的比例进行财政后补助。</a:t>
            </a:r>
            <a:r>
              <a:rPr lang="en-US" altLang="zh-CN" sz="2400">
                <a:latin typeface="华文中宋" panose="02010600040101010101" pitchFamily="2" charset="-122"/>
                <a:ea typeface="华文中宋" panose="02010600040101010101" pitchFamily="2" charset="-122"/>
                <a:cs typeface="华文中宋" panose="02010600040101010101" pitchFamily="2" charset="-122"/>
              </a:rPr>
              <a:t> </a:t>
            </a:r>
            <a:r>
              <a:rPr lang="zh-CN" altLang="en-US" sz="2400">
                <a:latin typeface="华文中宋" panose="02010600040101010101" pitchFamily="2" charset="-122"/>
                <a:ea typeface="华文中宋" panose="02010600040101010101" pitchFamily="2" charset="-122"/>
                <a:cs typeface="华文中宋" panose="02010600040101010101" pitchFamily="2" charset="-122"/>
              </a:rPr>
              <a:t>同一年度单台（套）科研设施和仪器补助金额不超过</a:t>
            </a:r>
            <a:r>
              <a:rPr lang="en-US" altLang="zh-CN" sz="2400">
                <a:latin typeface="华文中宋" panose="02010600040101010101" pitchFamily="2" charset="-122"/>
                <a:ea typeface="华文中宋" panose="02010600040101010101" pitchFamily="2" charset="-122"/>
                <a:cs typeface="华文中宋" panose="02010600040101010101" pitchFamily="2" charset="-122"/>
              </a:rPr>
              <a:t>5</a:t>
            </a:r>
            <a:r>
              <a:rPr lang="zh-CN" altLang="en-US" sz="2400">
                <a:latin typeface="华文中宋" panose="02010600040101010101" pitchFamily="2" charset="-122"/>
                <a:ea typeface="华文中宋" panose="02010600040101010101" pitchFamily="2" charset="-122"/>
                <a:cs typeface="华文中宋" panose="02010600040101010101" pitchFamily="2" charset="-122"/>
              </a:rPr>
              <a:t>万元，同一管理单位同一年度补助金额不超过</a:t>
            </a:r>
            <a:r>
              <a:rPr lang="en-US" altLang="zh-CN" sz="2400">
                <a:latin typeface="华文中宋" panose="02010600040101010101" pitchFamily="2" charset="-122"/>
                <a:ea typeface="华文中宋" panose="02010600040101010101" pitchFamily="2" charset="-122"/>
                <a:cs typeface="华文中宋" panose="02010600040101010101" pitchFamily="2" charset="-122"/>
              </a:rPr>
              <a:t>200</a:t>
            </a:r>
            <a:r>
              <a:rPr lang="zh-CN" altLang="en-US" sz="2400">
                <a:latin typeface="华文中宋" panose="02010600040101010101" pitchFamily="2" charset="-122"/>
                <a:ea typeface="华文中宋" panose="02010600040101010101" pitchFamily="2" charset="-122"/>
                <a:cs typeface="华文中宋" panose="02010600040101010101" pitchFamily="2" charset="-122"/>
              </a:rPr>
              <a:t>万元。</a:t>
            </a:r>
            <a:r>
              <a:rPr lang="en-US" altLang="zh-CN" sz="2400"/>
              <a:t>   </a:t>
            </a:r>
            <a:endParaRPr lang="en-US" altLang="zh-CN" sz="2400"/>
          </a:p>
          <a:p>
            <a:pPr algn="just"/>
            <a:r>
              <a:rPr lang="en-US" altLang="zh-CN" sz="2400"/>
              <a:t>      </a:t>
            </a:r>
            <a:r>
              <a:rPr lang="en-US" altLang="zh-CN"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  </a:t>
            </a:r>
            <a:r>
              <a:rPr lang="zh-CN" altLang="en-US"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省财政每年安排一定经费对大学生创业团队、企业使用重大科研基础设施和大型科研仪器支付费用进行后补助，按大学生创业团队、企业用户支付费用的</a:t>
            </a:r>
            <a:r>
              <a:rPr lang="en-US" altLang="zh-CN"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50%</a:t>
            </a:r>
            <a:r>
              <a:rPr lang="zh-CN" altLang="en-US"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予以补助，同一大学生创业团队或同一企业同一年度最高补助金额不超过</a:t>
            </a:r>
            <a:r>
              <a:rPr lang="en-US" altLang="zh-CN"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10</a:t>
            </a:r>
            <a:r>
              <a:rPr lang="zh-CN" altLang="en-US"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万元。</a:t>
            </a:r>
            <a:r>
              <a:rPr lang="zh-CN" altLang="en-US" sz="2400"/>
              <a:t>（贵任单位：省科技厅、省财政厅）</a:t>
            </a:r>
            <a:endParaRPr lang="zh-CN" altLang="en-US" sz="2400"/>
          </a:p>
        </p:txBody>
      </p:sp>
      <p:pic>
        <p:nvPicPr>
          <p:cNvPr id="10" name="图片 9"/>
          <p:cNvPicPr>
            <a:picLocks noChangeAspect="1"/>
          </p:cNvPicPr>
          <p:nvPr/>
        </p:nvPicPr>
        <p:blipFill>
          <a:blip r:embed="rId2"/>
          <a:stretch>
            <a:fillRect/>
          </a:stretch>
        </p:blipFill>
        <p:spPr>
          <a:xfrm>
            <a:off x="9163050" y="1915160"/>
            <a:ext cx="3841115" cy="4959350"/>
          </a:xfrm>
          <a:prstGeom prst="rect">
            <a:avLst/>
          </a:prstGeom>
          <a:ln>
            <a:solidFill>
              <a:srgbClr val="0070C0"/>
            </a:solid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sp>
        <p:nvSpPr>
          <p:cNvPr id="9" name="文本框 8"/>
          <p:cNvSpPr txBox="1"/>
          <p:nvPr/>
        </p:nvSpPr>
        <p:spPr>
          <a:xfrm>
            <a:off x="593725" y="330835"/>
            <a:ext cx="6759575" cy="645160"/>
          </a:xfrm>
          <a:prstGeom prst="rect">
            <a:avLst/>
          </a:prstGeom>
          <a:noFill/>
        </p:spPr>
        <p:txBody>
          <a:bodyPr wrap="square" rtlCol="0">
            <a:spAutoFit/>
          </a:bodyPr>
          <a:lstStyle/>
          <a:p>
            <a:r>
              <a:rPr lang="zh-CN" altLang="en-US" sz="3600" b="1" dirty="0">
                <a:solidFill>
                  <a:srgbClr val="005097"/>
                </a:solidFill>
                <a:latin typeface="华文彩云" panose="02010800040101010101" pitchFamily="2" charset="-122"/>
                <a:ea typeface="华文彩云" panose="02010800040101010101" pitchFamily="2" charset="-122"/>
              </a:rPr>
              <a:t>双向补助</a:t>
            </a:r>
            <a:r>
              <a:rPr lang="en-US" altLang="zh-CN" sz="3600" b="1" dirty="0">
                <a:solidFill>
                  <a:srgbClr val="005097"/>
                </a:solidFill>
                <a:latin typeface="华文彩云" panose="02010800040101010101" pitchFamily="2" charset="-122"/>
                <a:ea typeface="华文彩云" panose="02010800040101010101" pitchFamily="2" charset="-122"/>
              </a:rPr>
              <a:t>——</a:t>
            </a:r>
            <a:r>
              <a:rPr lang="zh-CN" altLang="en-US" sz="3600" b="1" dirty="0">
                <a:solidFill>
                  <a:srgbClr val="005097"/>
                </a:solidFill>
                <a:latin typeface="华文彩云" panose="02010800040101010101" pitchFamily="2" charset="-122"/>
                <a:ea typeface="华文彩云" panose="02010800040101010101" pitchFamily="2" charset="-122"/>
              </a:rPr>
              <a:t>强化社会服务</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sp>
        <p:nvSpPr>
          <p:cNvPr id="4" name="文本框 3"/>
          <p:cNvSpPr txBox="1"/>
          <p:nvPr/>
        </p:nvSpPr>
        <p:spPr>
          <a:xfrm>
            <a:off x="521970" y="1195070"/>
            <a:ext cx="8260080" cy="5387340"/>
          </a:xfrm>
          <a:prstGeom prst="rect">
            <a:avLst/>
          </a:prstGeom>
        </p:spPr>
        <p:txBody>
          <a:bodyPr wrap="square">
            <a:spAutoFit/>
          </a:bodyPr>
          <a:p>
            <a:pPr marL="0" indent="406400" algn="just" defTabSz="266700">
              <a:lnSpc>
                <a:spcPts val="2950"/>
              </a:lnSpc>
              <a:spcBef>
                <a:spcPct val="0"/>
              </a:spcBef>
              <a:spcAft>
                <a:spcPct val="0"/>
              </a:spcAft>
            </a:pPr>
            <a:r>
              <a:rPr lang="zh-CN" altLang="en-US" sz="1800" b="1">
                <a:latin typeface="华文中宋" panose="02010600040101010101" pitchFamily="2" charset="-122"/>
                <a:ea typeface="华文中宋" panose="02010600040101010101" pitchFamily="2" charset="-122"/>
                <a:cs typeface="华文中宋" panose="02010600040101010101" pitchFamily="2" charset="-122"/>
              </a:rPr>
              <a:t>第二十三条</a:t>
            </a:r>
            <a:r>
              <a:rPr lang="en-US" altLang="zh-CN" sz="1800">
                <a:latin typeface="华文中宋" panose="02010600040101010101" pitchFamily="2" charset="-122"/>
                <a:ea typeface="华文中宋" panose="02010600040101010101" pitchFamily="2" charset="-122"/>
                <a:cs typeface="华文中宋" panose="02010600040101010101" pitchFamily="2" charset="-122"/>
              </a:rPr>
              <a:t>  </a:t>
            </a:r>
            <a:r>
              <a:rPr lang="zh-CN" altLang="en-US" sz="1800">
                <a:latin typeface="华文中宋" panose="02010600040101010101" pitchFamily="2" charset="-122"/>
                <a:ea typeface="华文中宋" panose="02010600040101010101" pitchFamily="2" charset="-122"/>
                <a:cs typeface="华文中宋" panose="02010600040101010101" pitchFamily="2" charset="-122"/>
              </a:rPr>
              <a:t>省财政厅会同省科技厅建立科研设施和仪器</a:t>
            </a:r>
            <a:r>
              <a:rPr lang="zh-CN" altLang="en-US" sz="1800">
                <a:latin typeface="华文中宋" panose="02010600040101010101" pitchFamily="2" charset="-122"/>
                <a:ea typeface="华文中宋" panose="02010600040101010101" pitchFamily="2" charset="-122"/>
                <a:cs typeface="华文中宋" panose="02010600040101010101" pitchFamily="2" charset="-122"/>
              </a:rPr>
              <a:t>开放共享双向补助</a:t>
            </a:r>
            <a:r>
              <a:rPr lang="zh-CN" altLang="en-US" sz="1800">
                <a:latin typeface="华文中宋" panose="02010600040101010101" pitchFamily="2" charset="-122"/>
                <a:ea typeface="华文中宋" panose="02010600040101010101" pitchFamily="2" charset="-122"/>
                <a:cs typeface="华文中宋" panose="02010600040101010101" pitchFamily="2" charset="-122"/>
              </a:rPr>
              <a:t>制度，实行管理单位，企业、大学生创业团队（个人）双向补助。</a:t>
            </a:r>
            <a:endParaRPr lang="zh-CN" altLang="en-US" sz="1800">
              <a:latin typeface="华文中宋" panose="02010600040101010101" pitchFamily="2" charset="-122"/>
              <a:ea typeface="华文中宋" panose="02010600040101010101" pitchFamily="2" charset="-122"/>
              <a:cs typeface="华文中宋" panose="02010600040101010101" pitchFamily="2" charset="-122"/>
            </a:endParaRPr>
          </a:p>
          <a:p>
            <a:pPr marL="0" indent="406400" algn="just" defTabSz="266700">
              <a:lnSpc>
                <a:spcPts val="2950"/>
              </a:lnSpc>
              <a:spcBef>
                <a:spcPct val="0"/>
              </a:spcBef>
              <a:spcAft>
                <a:spcPct val="0"/>
              </a:spcAft>
            </a:pPr>
            <a:r>
              <a:rPr lang="zh-CN" altLang="en-US" sz="1800" b="1">
                <a:latin typeface="华文中宋" panose="02010600040101010101" pitchFamily="2" charset="-122"/>
                <a:ea typeface="华文中宋" panose="02010600040101010101" pitchFamily="2" charset="-122"/>
                <a:cs typeface="华文中宋" panose="02010600040101010101" pitchFamily="2" charset="-122"/>
              </a:rPr>
              <a:t>第二十四条</a:t>
            </a:r>
            <a:r>
              <a:rPr lang="en-US" altLang="zh-CN" sz="1800">
                <a:latin typeface="华文中宋" panose="02010600040101010101" pitchFamily="2" charset="-122"/>
                <a:ea typeface="华文中宋" panose="02010600040101010101" pitchFamily="2" charset="-122"/>
                <a:cs typeface="华文中宋" panose="02010600040101010101" pitchFamily="2" charset="-122"/>
              </a:rPr>
              <a:t>  </a:t>
            </a:r>
            <a:r>
              <a:rPr lang="zh-CN" altLang="en-US" sz="1800">
                <a:latin typeface="华文中宋" panose="02010600040101010101" pitchFamily="2" charset="-122"/>
                <a:ea typeface="华文中宋" panose="02010600040101010101" pitchFamily="2" charset="-122"/>
                <a:cs typeface="华文中宋" panose="02010600040101010101" pitchFamily="2" charset="-122"/>
              </a:rPr>
              <a:t>管理单位开放共享服务按其向</a:t>
            </a:r>
            <a:r>
              <a:rPr lang="zh-CN" altLang="en-US" sz="1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非关联</a:t>
            </a:r>
            <a:r>
              <a:rPr lang="zh-CN" altLang="en-US" sz="1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企业、</a:t>
            </a:r>
            <a:r>
              <a:rPr lang="zh-CN" altLang="en-US" sz="1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大学生创业团队（个人）等用户开放共享服务收入的一定比例</a:t>
            </a:r>
            <a:r>
              <a:rPr lang="zh-CN" altLang="en-US" sz="1800">
                <a:latin typeface="华文中宋" panose="02010600040101010101" pitchFamily="2" charset="-122"/>
                <a:ea typeface="华文中宋" panose="02010600040101010101" pitchFamily="2" charset="-122"/>
                <a:cs typeface="华文中宋" panose="02010600040101010101" pitchFamily="2" charset="-122"/>
              </a:rPr>
              <a:t>予以后补助，补助比例根据评价考核结果确定，最高不超过</a:t>
            </a:r>
            <a:r>
              <a:rPr lang="en-US" altLang="zh-CN" sz="1800">
                <a:latin typeface="华文中宋" panose="02010600040101010101" pitchFamily="2" charset="-122"/>
                <a:ea typeface="华文中宋" panose="02010600040101010101" pitchFamily="2" charset="-122"/>
                <a:cs typeface="华文中宋" panose="02010600040101010101" pitchFamily="2" charset="-122"/>
              </a:rPr>
              <a:t>20%</a:t>
            </a:r>
            <a:r>
              <a:rPr lang="zh-CN" altLang="en-US" sz="1800">
                <a:latin typeface="华文中宋" panose="02010600040101010101" pitchFamily="2" charset="-122"/>
                <a:ea typeface="华文中宋" panose="02010600040101010101" pitchFamily="2" charset="-122"/>
                <a:cs typeface="华文中宋" panose="02010600040101010101" pitchFamily="2" charset="-122"/>
              </a:rPr>
              <a:t>。同一年度单台套科研设施和仪器补助金额不超过</a:t>
            </a:r>
            <a:r>
              <a:rPr lang="en-US" altLang="zh-CN" sz="1800">
                <a:latin typeface="华文中宋" panose="02010600040101010101" pitchFamily="2" charset="-122"/>
                <a:ea typeface="华文中宋" panose="02010600040101010101" pitchFamily="2" charset="-122"/>
                <a:cs typeface="华文中宋" panose="02010600040101010101" pitchFamily="2" charset="-122"/>
              </a:rPr>
              <a:t>5</a:t>
            </a:r>
            <a:r>
              <a:rPr lang="zh-CN" altLang="en-US" sz="1800">
                <a:latin typeface="华文中宋" panose="02010600040101010101" pitchFamily="2" charset="-122"/>
                <a:ea typeface="华文中宋" panose="02010600040101010101" pitchFamily="2" charset="-122"/>
                <a:cs typeface="华文中宋" panose="02010600040101010101" pitchFamily="2" charset="-122"/>
              </a:rPr>
              <a:t>万元，同一管理单位同一年度补助金额不超过</a:t>
            </a:r>
            <a:r>
              <a:rPr lang="en-US" altLang="zh-CN" sz="1800">
                <a:latin typeface="华文中宋" panose="02010600040101010101" pitchFamily="2" charset="-122"/>
                <a:ea typeface="华文中宋" panose="02010600040101010101" pitchFamily="2" charset="-122"/>
                <a:cs typeface="华文中宋" panose="02010600040101010101" pitchFamily="2" charset="-122"/>
              </a:rPr>
              <a:t>200</a:t>
            </a:r>
            <a:r>
              <a:rPr lang="zh-CN" altLang="en-US" sz="1800">
                <a:latin typeface="华文中宋" panose="02010600040101010101" pitchFamily="2" charset="-122"/>
                <a:ea typeface="华文中宋" panose="02010600040101010101" pitchFamily="2" charset="-122"/>
                <a:cs typeface="华文中宋" panose="02010600040101010101" pitchFamily="2" charset="-122"/>
              </a:rPr>
              <a:t>万元</a:t>
            </a:r>
            <a:r>
              <a:rPr lang="zh-CN" altLang="en-US" sz="1800">
                <a:latin typeface="华文中宋" panose="02010600040101010101" pitchFamily="2" charset="-122"/>
                <a:ea typeface="华文中宋" panose="02010600040101010101" pitchFamily="2" charset="-122"/>
                <a:cs typeface="华文中宋" panose="02010600040101010101" pitchFamily="2" charset="-122"/>
              </a:rPr>
              <a:t>（省实验室、省重大科技基础设施等补助额度单独计算）。</a:t>
            </a:r>
            <a:endParaRPr lang="zh-CN" altLang="en-US" sz="1800">
              <a:latin typeface="华文中宋" panose="02010600040101010101" pitchFamily="2" charset="-122"/>
              <a:ea typeface="华文中宋" panose="02010600040101010101" pitchFamily="2" charset="-122"/>
              <a:cs typeface="华文中宋" panose="02010600040101010101" pitchFamily="2" charset="-122"/>
            </a:endParaRPr>
          </a:p>
          <a:p>
            <a:pPr marL="0" indent="406400" algn="just" defTabSz="266700">
              <a:lnSpc>
                <a:spcPts val="2950"/>
              </a:lnSpc>
              <a:spcBef>
                <a:spcPct val="0"/>
              </a:spcBef>
              <a:spcAft>
                <a:spcPct val="0"/>
              </a:spcAft>
            </a:pPr>
            <a:r>
              <a:rPr lang="zh-CN" altLang="en-US" sz="1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管理单位获得的开放共享</a:t>
            </a:r>
            <a:r>
              <a:rPr lang="zh-CN" altLang="en-US" sz="1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服务后补助资金可用于开放共享的</a:t>
            </a:r>
            <a:r>
              <a:rPr lang="zh-CN" altLang="en-US" sz="1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科研设施和仪器的运行维护、计量校准、升级改造、日常管理和人员激励等。</a:t>
            </a:r>
            <a:endParaRPr lang="zh-CN" altLang="en-US" sz="1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endParaRPr>
          </a:p>
          <a:p>
            <a:pPr marL="0" indent="408305" algn="just" defTabSz="266700">
              <a:lnSpc>
                <a:spcPts val="2950"/>
              </a:lnSpc>
              <a:spcBef>
                <a:spcPct val="0"/>
              </a:spcBef>
              <a:spcAft>
                <a:spcPct val="0"/>
              </a:spcAft>
            </a:pPr>
            <a:r>
              <a:rPr lang="zh-CN" altLang="en-US" sz="1800" b="1">
                <a:latin typeface="华文中宋" panose="02010600040101010101" pitchFamily="2" charset="-122"/>
                <a:ea typeface="华文中宋" panose="02010600040101010101" pitchFamily="2" charset="-122"/>
                <a:cs typeface="华文中宋" panose="02010600040101010101" pitchFamily="2" charset="-122"/>
              </a:rPr>
              <a:t>第二十五条</a:t>
            </a:r>
            <a:r>
              <a:rPr lang="en-US" altLang="zh-CN" sz="1800">
                <a:latin typeface="华文中宋" panose="02010600040101010101" pitchFamily="2" charset="-122"/>
                <a:ea typeface="华文中宋" panose="02010600040101010101" pitchFamily="2" charset="-122"/>
                <a:cs typeface="华文中宋" panose="02010600040101010101" pitchFamily="2" charset="-122"/>
              </a:rPr>
              <a:t>  </a:t>
            </a:r>
            <a:r>
              <a:rPr lang="zh-CN" altLang="en-US" sz="1800">
                <a:latin typeface="华文中宋" panose="02010600040101010101" pitchFamily="2" charset="-122"/>
                <a:ea typeface="华文中宋" panose="02010600040101010101" pitchFamily="2" charset="-122"/>
                <a:cs typeface="华文中宋" panose="02010600040101010101" pitchFamily="2" charset="-122"/>
              </a:rPr>
              <a:t>科研设施和仪器用户使用</a:t>
            </a:r>
            <a:r>
              <a:rPr lang="zh-CN" altLang="en-US" sz="1800">
                <a:latin typeface="华文中宋" panose="02010600040101010101" pitchFamily="2" charset="-122"/>
                <a:ea typeface="华文中宋" panose="02010600040101010101" pitchFamily="2" charset="-122"/>
                <a:cs typeface="华文中宋" panose="02010600040101010101" pitchFamily="2" charset="-122"/>
              </a:rPr>
              <a:t>补助按照企业、大学生创业团队（个人）等使用省共享平台内的</a:t>
            </a:r>
            <a:r>
              <a:rPr lang="zh-CN" altLang="en-US" sz="1800">
                <a:latin typeface="华文中宋" panose="02010600040101010101" pitchFamily="2" charset="-122"/>
                <a:ea typeface="华文中宋" panose="02010600040101010101" pitchFamily="2" charset="-122"/>
                <a:cs typeface="华文中宋" panose="02010600040101010101" pitchFamily="2" charset="-122"/>
              </a:rPr>
              <a:t>科研设施和仪器支付的检验检测费用的一定比例</a:t>
            </a:r>
            <a:r>
              <a:rPr lang="zh-CN" altLang="en-US" sz="1800">
                <a:latin typeface="华文中宋" panose="02010600040101010101" pitchFamily="2" charset="-122"/>
                <a:ea typeface="华文中宋" panose="02010600040101010101" pitchFamily="2" charset="-122"/>
                <a:cs typeface="华文中宋" panose="02010600040101010101" pitchFamily="2" charset="-122"/>
              </a:rPr>
              <a:t>予以补助，</a:t>
            </a:r>
            <a:r>
              <a:rPr lang="zh-CN" altLang="en-US" sz="1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其中一般企业按</a:t>
            </a:r>
            <a:r>
              <a:rPr lang="en-US" altLang="zh-CN" sz="1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50%</a:t>
            </a:r>
            <a:r>
              <a:rPr lang="zh-CN" altLang="en-US" sz="1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的比例</a:t>
            </a:r>
            <a:r>
              <a:rPr lang="zh-CN" altLang="en-US" sz="1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予以补助，</a:t>
            </a:r>
            <a:r>
              <a:rPr lang="zh-CN" altLang="en-US" sz="1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大学生初创企业、大学生</a:t>
            </a:r>
            <a:r>
              <a:rPr lang="zh-CN" altLang="en-US" sz="1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创业团队（个人）按</a:t>
            </a:r>
            <a:r>
              <a:rPr lang="en-US" altLang="zh-CN" sz="1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85%</a:t>
            </a:r>
            <a:r>
              <a:rPr lang="zh-CN" altLang="en-US" sz="1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的比例</a:t>
            </a:r>
            <a:r>
              <a:rPr lang="zh-CN" altLang="en-US" sz="1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予以补助；同一企业或大学生创业团队（个人）同一年度最高</a:t>
            </a:r>
            <a:r>
              <a:rPr lang="zh-CN" altLang="en-US" sz="1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补助金额不超过</a:t>
            </a:r>
            <a:r>
              <a:rPr lang="en-US" altLang="zh-CN" sz="1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10</a:t>
            </a:r>
            <a:r>
              <a:rPr lang="zh-CN" altLang="en-US" sz="1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万元</a:t>
            </a:r>
            <a:r>
              <a:rPr lang="zh-CN" altLang="en-US" sz="16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a:t>
            </a:r>
            <a:endParaRPr lang="zh-CN" altLang="en-US" sz="1600" b="1">
              <a:solidFill>
                <a:srgbClr val="C00000"/>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7" name="文本框 6"/>
          <p:cNvSpPr txBox="1"/>
          <p:nvPr/>
        </p:nvSpPr>
        <p:spPr>
          <a:xfrm>
            <a:off x="1026160" y="6667500"/>
            <a:ext cx="6858000" cy="460375"/>
          </a:xfrm>
          <a:prstGeom prst="rect">
            <a:avLst/>
          </a:prstGeom>
          <a:noFill/>
        </p:spPr>
        <p:txBody>
          <a:bodyPr wrap="square" rtlCol="0" anchor="t">
            <a:spAutoFit/>
          </a:bodyPr>
          <a:p>
            <a:pPr indent="406400"/>
            <a:r>
              <a:rPr lang="zh-CN" sz="2400" b="1">
                <a:solidFill>
                  <a:srgbClr val="C00000"/>
                </a:solidFill>
                <a:latin typeface="Times New Roman" panose="02020603050405020304" charset="0"/>
                <a:ea typeface="宋体" panose="02010600030101010101" pitchFamily="2" charset="-122"/>
                <a:sym typeface="+mn-ea"/>
              </a:rPr>
              <a:t>对双向补助的对象及补助比例等进行细化说明</a:t>
            </a:r>
            <a:endParaRPr lang="zh-CN" altLang="en-US" sz="2400" b="1">
              <a:solidFill>
                <a:srgbClr val="C00000"/>
              </a:solidFill>
              <a:latin typeface="Times New Roman" panose="02020603050405020304" charset="0"/>
              <a:ea typeface="宋体" panose="02010600030101010101" pitchFamily="2" charset="-122"/>
              <a:sym typeface="+mn-ea"/>
            </a:endParaRPr>
          </a:p>
        </p:txBody>
      </p:sp>
      <p:grpSp>
        <p:nvGrpSpPr>
          <p:cNvPr id="8" name="组合 7"/>
          <p:cNvGrpSpPr/>
          <p:nvPr/>
        </p:nvGrpSpPr>
        <p:grpSpPr>
          <a:xfrm>
            <a:off x="9018905" y="835025"/>
            <a:ext cx="4480560" cy="6238240"/>
            <a:chOff x="14203" y="1315"/>
            <a:chExt cx="7056" cy="9824"/>
          </a:xfrm>
        </p:grpSpPr>
        <p:pic>
          <p:nvPicPr>
            <p:cNvPr id="3" name="图片 2"/>
            <p:cNvPicPr>
              <a:picLocks noChangeAspect="1"/>
            </p:cNvPicPr>
            <p:nvPr/>
          </p:nvPicPr>
          <p:blipFill>
            <a:blip r:embed="rId2"/>
            <a:stretch>
              <a:fillRect/>
            </a:stretch>
          </p:blipFill>
          <p:spPr>
            <a:xfrm>
              <a:off x="14203" y="6871"/>
              <a:ext cx="7056" cy="4268"/>
            </a:xfrm>
            <a:prstGeom prst="rect">
              <a:avLst/>
            </a:prstGeom>
            <a:ln>
              <a:solidFill>
                <a:srgbClr val="002060"/>
              </a:solidFill>
            </a:ln>
          </p:spPr>
        </p:pic>
        <p:pic>
          <p:nvPicPr>
            <p:cNvPr id="5" name="图片 4"/>
            <p:cNvPicPr>
              <a:picLocks noChangeAspect="1"/>
            </p:cNvPicPr>
            <p:nvPr/>
          </p:nvPicPr>
          <p:blipFill>
            <a:blip r:embed="rId3"/>
            <a:srcRect b="36068"/>
            <a:stretch>
              <a:fillRect/>
            </a:stretch>
          </p:blipFill>
          <p:spPr>
            <a:xfrm>
              <a:off x="14220" y="1315"/>
              <a:ext cx="7039" cy="5450"/>
            </a:xfrm>
            <a:prstGeom prst="rect">
              <a:avLst/>
            </a:prstGeom>
            <a:ln>
              <a:solidFill>
                <a:srgbClr val="002060"/>
              </a:solidFill>
            </a:ln>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sp>
        <p:nvSpPr>
          <p:cNvPr id="3" name="矩形 2"/>
          <p:cNvSpPr/>
          <p:nvPr/>
        </p:nvSpPr>
        <p:spPr>
          <a:xfrm>
            <a:off x="395605" y="1017270"/>
            <a:ext cx="12623165" cy="2183765"/>
          </a:xfrm>
          <a:prstGeom prst="rect">
            <a:avLst/>
          </a:prstGeom>
        </p:spPr>
        <p:txBody>
          <a:bodyPr wrap="square">
            <a:spAutoFit/>
          </a:bodyPr>
          <a:lstStyle/>
          <a:p>
            <a:pPr indent="0">
              <a:buFont typeface="Wingdings" panose="05000000000000000000" pitchFamily="2" charset="2"/>
              <a:buNone/>
            </a:pPr>
            <a:r>
              <a:rPr lang="zh-CN" sz="2800" b="1" kern="100" dirty="0">
                <a:latin typeface="Times New Roman" panose="02020603050405020304" charset="0"/>
                <a:ea typeface="仿宋" panose="02010609060101010101" pitchFamily="49" charset="-122"/>
              </a:rPr>
              <a:t>申请对象</a:t>
            </a:r>
            <a:endParaRPr lang="zh-CN" sz="2800" b="1" kern="100" dirty="0">
              <a:latin typeface="Times New Roman" panose="02020603050405020304" charset="0"/>
              <a:ea typeface="仿宋" panose="02010609060101010101" pitchFamily="49" charset="-122"/>
            </a:endParaRPr>
          </a:p>
          <a:p>
            <a:pPr indent="0">
              <a:buFont typeface="Wingdings" panose="05000000000000000000" pitchFamily="2" charset="2"/>
              <a:buNone/>
            </a:pPr>
            <a:r>
              <a:rPr lang="en-US" altLang="zh-CN" sz="2000" kern="100" dirty="0">
                <a:latin typeface="Times New Roman" panose="02020603050405020304" charset="0"/>
                <a:ea typeface="仿宋" panose="02010609060101010101" pitchFamily="49" charset="-122"/>
              </a:rPr>
              <a:t>  </a:t>
            </a:r>
            <a:r>
              <a:rPr lang="en-US" sz="2000" kern="100" dirty="0">
                <a:latin typeface="Times New Roman" panose="02020603050405020304" charset="0"/>
                <a:ea typeface="仿宋" panose="02010609060101010101" pitchFamily="49" charset="-122"/>
              </a:rPr>
              <a:t>1.</a:t>
            </a:r>
            <a:r>
              <a:rPr lang="zh-CN" altLang="en-US" sz="2000" kern="100" dirty="0">
                <a:latin typeface="Times New Roman" panose="02020603050405020304" charset="0"/>
                <a:ea typeface="仿宋" panose="02010609060101010101" pitchFamily="49" charset="-122"/>
              </a:rPr>
              <a:t>普通类管理单位：</a:t>
            </a:r>
            <a:r>
              <a:rPr lang="zh-CN" altLang="zh-CN" sz="2000" kern="100" dirty="0">
                <a:latin typeface="Times New Roman" panose="02020603050405020304" charset="0"/>
                <a:ea typeface="仿宋" panose="02010609060101010101" pitchFamily="49" charset="-122"/>
              </a:rPr>
              <a:t>拥有通过财政资金全额或主要出资购置的单台（套）原值50万元及以上，已加入共享平台的科研设施和仪器，并对外提供了开放共享服务的</a:t>
            </a:r>
            <a:r>
              <a:rPr lang="zh-CN" altLang="zh-CN" sz="2000" b="1" kern="100" dirty="0">
                <a:solidFill>
                  <a:srgbClr val="C00000"/>
                </a:solidFill>
                <a:latin typeface="Times New Roman" panose="02020603050405020304" charset="0"/>
                <a:ea typeface="仿宋" panose="02010609060101010101" pitchFamily="49" charset="-122"/>
              </a:rPr>
              <a:t>中央及省属高校、科研院所、企业等管理单位。</a:t>
            </a:r>
            <a:endParaRPr lang="zh-CN" altLang="zh-CN" sz="2000" kern="100" dirty="0">
              <a:latin typeface="Times New Roman" panose="02020603050405020304" charset="0"/>
              <a:ea typeface="仿宋" panose="02010609060101010101" pitchFamily="49" charset="-122"/>
            </a:endParaRPr>
          </a:p>
          <a:p>
            <a:pPr indent="0">
              <a:buFont typeface="Wingdings" panose="05000000000000000000" pitchFamily="2" charset="2"/>
              <a:buNone/>
            </a:pPr>
            <a:r>
              <a:rPr lang="en-US" altLang="zh-CN" sz="2000" kern="100" dirty="0">
                <a:latin typeface="Times New Roman" panose="02020603050405020304" charset="0"/>
                <a:ea typeface="仿宋" panose="02010609060101010101" pitchFamily="49" charset="-122"/>
              </a:rPr>
              <a:t>  </a:t>
            </a:r>
            <a:r>
              <a:rPr lang="en-US" sz="2000" kern="100" dirty="0">
                <a:latin typeface="Times New Roman" panose="02020603050405020304" charset="0"/>
                <a:ea typeface="仿宋" panose="02010609060101010101" pitchFamily="49" charset="-122"/>
              </a:rPr>
              <a:t>2.</a:t>
            </a:r>
            <a:r>
              <a:rPr lang="zh-CN" altLang="en-US" sz="2000" kern="100" dirty="0">
                <a:latin typeface="Times New Roman" panose="02020603050405020304" charset="0"/>
                <a:ea typeface="仿宋" panose="02010609060101010101" pitchFamily="49" charset="-122"/>
              </a:rPr>
              <a:t>特殊类管理单位：</a:t>
            </a:r>
            <a:r>
              <a:rPr lang="zh-CN" altLang="zh-CN" sz="2000" kern="100" dirty="0">
                <a:latin typeface="Times New Roman" panose="02020603050405020304" charset="0"/>
                <a:ea typeface="仿宋" panose="02010609060101010101" pitchFamily="49" charset="-122"/>
              </a:rPr>
              <a:t>拥有由社会资金购建的单台（套）原值50万元及以上，已加入共享平台的科研设施和仪器，并对外提供了开放共享服务的</a:t>
            </a:r>
            <a:r>
              <a:rPr lang="zh-CN" altLang="zh-CN" sz="2000" b="1" kern="100" dirty="0">
                <a:solidFill>
                  <a:srgbClr val="C00000"/>
                </a:solidFill>
                <a:latin typeface="Times New Roman" panose="02020603050405020304" charset="0"/>
                <a:ea typeface="仿宋" panose="02010609060101010101" pitchFamily="49" charset="-122"/>
              </a:rPr>
              <a:t>高新技术企业及拥有省级以上创新平台的管理单位。</a:t>
            </a:r>
            <a:endParaRPr lang="zh-CN" altLang="zh-CN" sz="2000" kern="100" dirty="0">
              <a:latin typeface="Times New Roman" panose="02020603050405020304" charset="0"/>
              <a:ea typeface="仿宋" panose="02010609060101010101" pitchFamily="49" charset="-122"/>
            </a:endParaRPr>
          </a:p>
          <a:p>
            <a:pPr indent="0">
              <a:buFont typeface="Wingdings" panose="05000000000000000000" pitchFamily="2" charset="2"/>
              <a:buNone/>
            </a:pPr>
            <a:r>
              <a:rPr lang="zh-CN" altLang="zh-CN" sz="2800" b="1" kern="100" dirty="0">
                <a:latin typeface="Times New Roman" panose="02020603050405020304" charset="0"/>
                <a:ea typeface="仿宋" panose="02010609060101010101" pitchFamily="49" charset="-122"/>
              </a:rPr>
              <a:t>申请范畴（共享服务收入）</a:t>
            </a:r>
            <a:endParaRPr lang="zh-CN" altLang="zh-CN" sz="2000" kern="100" dirty="0">
              <a:latin typeface="Times New Roman" panose="02020603050405020304" charset="0"/>
              <a:ea typeface="仿宋" panose="02010609060101010101" pitchFamily="49" charset="-122"/>
            </a:endParaRPr>
          </a:p>
        </p:txBody>
      </p:sp>
      <p:sp>
        <p:nvSpPr>
          <p:cNvPr id="5" name="矩形: 圆角 4"/>
          <p:cNvSpPr/>
          <p:nvPr/>
        </p:nvSpPr>
        <p:spPr>
          <a:xfrm>
            <a:off x="395605" y="4250690"/>
            <a:ext cx="10600690" cy="29946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l"/>
            <a:r>
              <a:rPr lang="zh-CN" altLang="zh-CN" sz="2800" b="1" kern="100" dirty="0">
                <a:solidFill>
                  <a:schemeClr val="tx1"/>
                </a:solidFill>
                <a:latin typeface="Times New Roman" panose="02020603050405020304" charset="0"/>
                <a:ea typeface="仿宋" panose="02010609060101010101" pitchFamily="49" charset="-122"/>
              </a:rPr>
              <a:t>补助比例及额度</a:t>
            </a:r>
            <a:endParaRPr lang="zh-CN" altLang="zh-CN" sz="2800" b="1" kern="100" dirty="0">
              <a:solidFill>
                <a:schemeClr val="tx1"/>
              </a:solidFill>
              <a:latin typeface="Times New Roman" panose="02020603050405020304" charset="0"/>
              <a:ea typeface="仿宋" panose="02010609060101010101" pitchFamily="49" charset="-122"/>
            </a:endParaRPr>
          </a:p>
          <a:p>
            <a:pPr algn="l"/>
            <a:r>
              <a:rPr lang="en-US" altLang="zh-CN" sz="2000" kern="100" dirty="0">
                <a:solidFill>
                  <a:schemeClr val="tx1"/>
                </a:solidFill>
                <a:latin typeface="Times New Roman" panose="02020603050405020304" charset="0"/>
                <a:ea typeface="仿宋" panose="02010609060101010101" pitchFamily="49" charset="-122"/>
                <a:sym typeface="+mn-ea"/>
              </a:rPr>
              <a:t>      </a:t>
            </a:r>
            <a:r>
              <a:rPr lang="zh-CN" altLang="en-US" sz="1800" kern="100" dirty="0">
                <a:solidFill>
                  <a:schemeClr val="tx1"/>
                </a:solidFill>
                <a:latin typeface="Times New Roman" panose="02020603050405020304" charset="0"/>
                <a:ea typeface="仿宋" panose="02010609060101010101" pitchFamily="49" charset="-122"/>
                <a:sym typeface="+mn-ea"/>
              </a:rPr>
              <a:t>同一年度，单台（套）科研设施和仪器后补助金额最高为5万元，同一管理单位同一年度补助金额最高为200万元。普通类管理单位补助比例与评价考核挂钩，最高20%，考核结果为较差不予参加补助。特殊类管理单位因不参与评价考核，可参照享受开放共享服务后补助政策，补贴比例为</a:t>
            </a:r>
            <a:r>
              <a:rPr lang="en-US" altLang="zh-CN" sz="1800" kern="100" dirty="0">
                <a:solidFill>
                  <a:schemeClr val="tx1"/>
                </a:solidFill>
                <a:latin typeface="Times New Roman" panose="02020603050405020304" charset="0"/>
                <a:ea typeface="仿宋" panose="02010609060101010101" pitchFamily="49" charset="-122"/>
                <a:sym typeface="+mn-ea"/>
              </a:rPr>
              <a:t>5%</a:t>
            </a:r>
            <a:r>
              <a:rPr lang="zh-CN" altLang="en-US" sz="1800" kern="100" dirty="0">
                <a:solidFill>
                  <a:schemeClr val="tx1"/>
                </a:solidFill>
                <a:latin typeface="Times New Roman" panose="02020603050405020304" charset="0"/>
                <a:ea typeface="仿宋" panose="02010609060101010101" pitchFamily="49" charset="-122"/>
                <a:sym typeface="+mn-ea"/>
              </a:rPr>
              <a:t>。</a:t>
            </a:r>
            <a:endParaRPr lang="zh-CN" altLang="en-US" sz="2000" kern="100" dirty="0">
              <a:solidFill>
                <a:schemeClr val="tx1"/>
              </a:solidFill>
              <a:latin typeface="Times New Roman" panose="02020603050405020304" charset="0"/>
              <a:ea typeface="仿宋" panose="02010609060101010101" pitchFamily="49" charset="-122"/>
              <a:sym typeface="+mn-ea"/>
            </a:endParaRPr>
          </a:p>
          <a:p>
            <a:pPr algn="l"/>
            <a:r>
              <a:rPr lang="zh-CN" altLang="zh-CN" sz="2800" b="1" kern="100" dirty="0">
                <a:solidFill>
                  <a:schemeClr val="tx1"/>
                </a:solidFill>
                <a:latin typeface="Times New Roman" panose="02020603050405020304" charset="0"/>
                <a:ea typeface="仿宋" panose="02010609060101010101" pitchFamily="49" charset="-122"/>
                <a:sym typeface="+mn-ea"/>
              </a:rPr>
              <a:t>案例</a:t>
            </a:r>
            <a:endParaRPr lang="zh-CN" altLang="zh-CN" sz="2800" b="1" kern="100" dirty="0">
              <a:solidFill>
                <a:schemeClr val="tx1"/>
              </a:solidFill>
              <a:latin typeface="Times New Roman" panose="02020603050405020304" charset="0"/>
              <a:ea typeface="仿宋" panose="02010609060101010101" pitchFamily="49" charset="-122"/>
              <a:sym typeface="+mn-ea"/>
            </a:endParaRPr>
          </a:p>
          <a:p>
            <a:pPr algn="l"/>
            <a:r>
              <a:rPr lang="en-US" altLang="zh-CN" sz="2000" kern="100" dirty="0">
                <a:solidFill>
                  <a:schemeClr val="tx1"/>
                </a:solidFill>
                <a:latin typeface="Times New Roman" panose="02020603050405020304" charset="0"/>
                <a:ea typeface="仿宋" panose="02010609060101010101" pitchFamily="49" charset="-122"/>
                <a:sym typeface="+mn-ea"/>
              </a:rPr>
              <a:t>       </a:t>
            </a:r>
            <a:r>
              <a:rPr lang="zh-CN" altLang="en-US" sz="1800" kern="100" dirty="0">
                <a:solidFill>
                  <a:schemeClr val="tx1"/>
                </a:solidFill>
                <a:latin typeface="Times New Roman" panose="02020603050405020304" charset="0"/>
                <a:ea typeface="仿宋" panose="02010609060101010101" pitchFamily="49" charset="-122"/>
                <a:sym typeface="+mn-ea"/>
              </a:rPr>
              <a:t>某省属高校在2026年评价考核中获得“优秀档次”，在双向补助申报时，申报了</a:t>
            </a:r>
            <a:r>
              <a:rPr lang="en-US" altLang="zh-CN" sz="1800" kern="100" dirty="0">
                <a:solidFill>
                  <a:schemeClr val="tx1"/>
                </a:solidFill>
                <a:latin typeface="Times New Roman" panose="02020603050405020304" charset="0"/>
                <a:ea typeface="仿宋" panose="02010609060101010101" pitchFamily="49" charset="-122"/>
                <a:sym typeface="+mn-ea"/>
              </a:rPr>
              <a:t>2</a:t>
            </a:r>
            <a:r>
              <a:rPr lang="zh-CN" altLang="en-US" sz="1800" kern="100" dirty="0">
                <a:solidFill>
                  <a:schemeClr val="tx1"/>
                </a:solidFill>
                <a:latin typeface="Times New Roman" panose="02020603050405020304" charset="0"/>
                <a:ea typeface="仿宋" panose="02010609060101010101" pitchFamily="49" charset="-122"/>
                <a:sym typeface="+mn-ea"/>
              </a:rPr>
              <a:t>0台50万元以上仪器设备上年度对非关联企业用户、大学生创业团队提供的各类检验检测服务相关费用共700万元，通过审核，认定了500万元检测费用，最终获得补助费用为</a:t>
            </a:r>
            <a:r>
              <a:rPr lang="zh-CN" altLang="en-US" sz="2800" kern="100" dirty="0">
                <a:solidFill>
                  <a:srgbClr val="C00000"/>
                </a:solidFill>
                <a:latin typeface="Times New Roman" panose="02020603050405020304" charset="0"/>
                <a:ea typeface="仿宋" panose="02010609060101010101" pitchFamily="49" charset="-122"/>
                <a:sym typeface="+mn-ea"/>
              </a:rPr>
              <a:t>100万元</a:t>
            </a:r>
            <a:r>
              <a:rPr lang="zh-CN" altLang="en-US" sz="2000" kern="100" dirty="0">
                <a:solidFill>
                  <a:schemeClr val="tx1"/>
                </a:solidFill>
                <a:latin typeface="Times New Roman" panose="02020603050405020304" charset="0"/>
                <a:ea typeface="仿宋" panose="02010609060101010101" pitchFamily="49" charset="-122"/>
                <a:sym typeface="+mn-ea"/>
              </a:rPr>
              <a:t>。</a:t>
            </a:r>
            <a:endParaRPr lang="zh-CN" altLang="en-US" sz="2000" kern="100" dirty="0">
              <a:solidFill>
                <a:schemeClr val="tx1"/>
              </a:solidFill>
              <a:latin typeface="Times New Roman" panose="02020603050405020304" charset="0"/>
              <a:ea typeface="仿宋" panose="02010609060101010101" pitchFamily="49" charset="-122"/>
              <a:sym typeface="+mn-ea"/>
            </a:endParaRPr>
          </a:p>
        </p:txBody>
      </p:sp>
      <p:sp>
        <p:nvSpPr>
          <p:cNvPr id="13" name="文本框 12"/>
          <p:cNvSpPr txBox="1"/>
          <p:nvPr/>
        </p:nvSpPr>
        <p:spPr>
          <a:xfrm>
            <a:off x="350520" y="266700"/>
            <a:ext cx="5457190" cy="645160"/>
          </a:xfrm>
          <a:prstGeom prst="rect">
            <a:avLst/>
          </a:prstGeom>
          <a:noFill/>
        </p:spPr>
        <p:txBody>
          <a:bodyPr wrap="square" rtlCol="0">
            <a:spAutoFit/>
          </a:bodyPr>
          <a:lstStyle/>
          <a:p>
            <a:r>
              <a:rPr lang="zh-CN" altLang="en-US" sz="3600" b="1" dirty="0">
                <a:solidFill>
                  <a:srgbClr val="005097"/>
                </a:solidFill>
                <a:latin typeface="华文彩云" panose="02010800040101010101" pitchFamily="2" charset="-122"/>
                <a:ea typeface="华文彩云" panose="02010800040101010101" pitchFamily="2" charset="-122"/>
              </a:rPr>
              <a:t>双向补助</a:t>
            </a:r>
            <a:r>
              <a:rPr lang="en-US" altLang="zh-CN" sz="3600" b="1" dirty="0">
                <a:solidFill>
                  <a:srgbClr val="005097"/>
                </a:solidFill>
                <a:latin typeface="华文彩云" panose="02010800040101010101" pitchFamily="2" charset="-122"/>
                <a:ea typeface="华文彩云" panose="02010800040101010101" pitchFamily="2" charset="-122"/>
              </a:rPr>
              <a:t>---</a:t>
            </a:r>
            <a:r>
              <a:rPr lang="zh-CN" altLang="en-US" sz="3600" b="1" dirty="0">
                <a:solidFill>
                  <a:srgbClr val="005097"/>
                </a:solidFill>
                <a:latin typeface="华文彩云" panose="02010800040101010101" pitchFamily="2" charset="-122"/>
                <a:ea typeface="华文彩云" panose="02010800040101010101" pitchFamily="2" charset="-122"/>
              </a:rPr>
              <a:t>管理单位补助</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sp>
        <p:nvSpPr>
          <p:cNvPr id="4" name="文本框 3"/>
          <p:cNvSpPr txBox="1"/>
          <p:nvPr/>
        </p:nvSpPr>
        <p:spPr>
          <a:xfrm>
            <a:off x="436880" y="3025140"/>
            <a:ext cx="12433935" cy="1491615"/>
          </a:xfrm>
          <a:prstGeom prst="rect">
            <a:avLst/>
          </a:prstGeom>
          <a:noFill/>
        </p:spPr>
        <p:txBody>
          <a:bodyPr wrap="square" rtlCol="0">
            <a:spAutoFit/>
          </a:bodyPr>
          <a:p>
            <a:pPr algn="l">
              <a:buClrTx/>
              <a:buSzTx/>
              <a:buNone/>
            </a:pPr>
            <a:r>
              <a:rPr lang="zh-CN" altLang="zh-CN" sz="2000" kern="100" dirty="0">
                <a:latin typeface="Times New Roman" panose="02020603050405020304" charset="0"/>
                <a:ea typeface="仿宋" panose="02010609060101010101" pitchFamily="49" charset="-122"/>
                <a:sym typeface="+mn-ea"/>
              </a:rPr>
              <a:t> </a:t>
            </a:r>
            <a:r>
              <a:rPr lang="en-US" altLang="zh-CN" sz="2000" kern="100" dirty="0">
                <a:latin typeface="Times New Roman" panose="02020603050405020304" charset="0"/>
                <a:ea typeface="仿宋" panose="02010609060101010101" pitchFamily="49" charset="-122"/>
                <a:sym typeface="+mn-ea"/>
              </a:rPr>
              <a:t>      </a:t>
            </a:r>
            <a:r>
              <a:rPr lang="zh-CN" altLang="zh-CN" sz="2000" kern="100" dirty="0">
                <a:latin typeface="Times New Roman" panose="02020603050405020304" charset="0"/>
                <a:ea typeface="仿宋" panose="02010609060101010101" pitchFamily="49" charset="-122"/>
                <a:sym typeface="+mn-ea"/>
              </a:rPr>
              <a:t>管理单位将加入共享平台的、符合相关规定的科研设施和仪器为非关联的</a:t>
            </a:r>
            <a:r>
              <a:rPr lang="zh-CN" altLang="zh-CN" sz="3200" b="1" kern="100" dirty="0">
                <a:solidFill>
                  <a:srgbClr val="C00000"/>
                </a:solidFill>
                <a:latin typeface="Times New Roman" panose="02020603050405020304" charset="0"/>
                <a:ea typeface="仿宋" panose="02010609060101010101" pitchFamily="49" charset="-122"/>
                <a:sym typeface="+mn-ea"/>
              </a:rPr>
              <a:t>企业用户、</a:t>
            </a:r>
            <a:r>
              <a:rPr lang="zh-CN" altLang="zh-CN" sz="3200" b="1" kern="100" dirty="0">
                <a:solidFill>
                  <a:srgbClr val="C00000"/>
                </a:solidFill>
                <a:latin typeface="Times New Roman" panose="02020603050405020304" charset="0"/>
                <a:ea typeface="仿宋" panose="02010609060101010101" pitchFamily="49" charset="-122"/>
                <a:sym typeface="+mn-ea"/>
              </a:rPr>
              <a:t>大学生创业团队（个人）</a:t>
            </a:r>
            <a:r>
              <a:rPr lang="zh-CN" altLang="zh-CN" sz="2000" kern="100" dirty="0">
                <a:latin typeface="Times New Roman" panose="02020603050405020304" charset="0"/>
                <a:ea typeface="仿宋" panose="02010609060101010101" pitchFamily="49" charset="-122"/>
                <a:sym typeface="+mn-ea"/>
              </a:rPr>
              <a:t>提供检验检测服务、算力服务获得的开放共享服务收入。</a:t>
            </a:r>
            <a:endParaRPr lang="zh-CN" altLang="zh-CN" sz="2000" kern="100" dirty="0">
              <a:latin typeface="Times New Roman" panose="02020603050405020304" charset="0"/>
              <a:ea typeface="仿宋" panose="02010609060101010101" pitchFamily="49" charset="-122"/>
            </a:endParaRPr>
          </a:p>
          <a:p>
            <a:endParaRPr lang="zh-CN" altLang="en-US"/>
          </a:p>
        </p:txBody>
      </p:sp>
      <p:sp>
        <p:nvSpPr>
          <p:cNvPr id="6" name="矩形: 圆角 4"/>
          <p:cNvSpPr/>
          <p:nvPr>
            <p:custDataLst>
              <p:tags r:id="rId2"/>
            </p:custDataLst>
          </p:nvPr>
        </p:nvSpPr>
        <p:spPr>
          <a:xfrm>
            <a:off x="11107420" y="4219575"/>
            <a:ext cx="2433955" cy="295402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p>
            <a:pPr indent="0" algn="l" fontAlgn="auto">
              <a:lnSpc>
                <a:spcPct val="100000"/>
              </a:lnSpc>
              <a:spcBef>
                <a:spcPts val="1100"/>
              </a:spcBef>
              <a:spcAft>
                <a:spcPct val="0"/>
              </a:spcAft>
            </a:pPr>
            <a:endParaRPr lang="zh-CN" altLang="en-US" sz="2000">
              <a:solidFill>
                <a:srgbClr val="333333"/>
              </a:solidFill>
              <a:latin typeface="仿宋" panose="02010609060101010101" pitchFamily="49" charset="-122"/>
              <a:ea typeface="仿宋" panose="02010609060101010101" pitchFamily="49" charset="-122"/>
              <a:cs typeface="仿宋" panose="02010609060101010101" pitchFamily="49" charset="-122"/>
            </a:endParaRPr>
          </a:p>
        </p:txBody>
      </p:sp>
      <p:sp>
        <p:nvSpPr>
          <p:cNvPr id="7" name="文本框 6"/>
          <p:cNvSpPr txBox="1"/>
          <p:nvPr/>
        </p:nvSpPr>
        <p:spPr>
          <a:xfrm>
            <a:off x="11181080" y="4411345"/>
            <a:ext cx="2254885" cy="2830195"/>
          </a:xfrm>
          <a:prstGeom prst="rect">
            <a:avLst/>
          </a:prstGeom>
          <a:noFill/>
        </p:spPr>
        <p:txBody>
          <a:bodyPr wrap="square" rtlCol="0">
            <a:spAutoFit/>
          </a:bodyPr>
          <a:p>
            <a:r>
              <a:rPr lang="en-US" altLang="zh-CN" sz="2000" b="1">
                <a:latin typeface="仿宋" panose="02010609060101010101" pitchFamily="49" charset="-122"/>
                <a:ea typeface="仿宋" panose="02010609060101010101" pitchFamily="49" charset="-122"/>
                <a:cs typeface="仿宋" panose="02010609060101010101" pitchFamily="49" charset="-122"/>
                <a:sym typeface="+mn-ea"/>
              </a:rPr>
              <a:t> </a:t>
            </a:r>
            <a:r>
              <a:rPr lang="zh-CN" altLang="en-US" sz="2400" b="1">
                <a:latin typeface="仿宋" panose="02010609060101010101" pitchFamily="49" charset="-122"/>
                <a:ea typeface="仿宋" panose="02010609060101010101" pitchFamily="49" charset="-122"/>
                <a:cs typeface="仿宋" panose="02010609060101010101" pitchFamily="49" charset="-122"/>
                <a:sym typeface="+mn-ea"/>
              </a:rPr>
              <a:t>资金使用</a:t>
            </a:r>
            <a:r>
              <a:rPr lang="en-US" altLang="zh-CN" sz="2000" b="1">
                <a:latin typeface="仿宋" panose="02010609060101010101" pitchFamily="49" charset="-122"/>
                <a:ea typeface="仿宋" panose="02010609060101010101" pitchFamily="49" charset="-122"/>
                <a:cs typeface="仿宋" panose="02010609060101010101" pitchFamily="49" charset="-122"/>
                <a:sym typeface="+mn-ea"/>
              </a:rPr>
              <a:t>                            </a:t>
            </a:r>
            <a:r>
              <a:rPr lang="zh-CN" altLang="en-US" sz="2000">
                <a:solidFill>
                  <a:srgbClr val="333333"/>
                </a:solidFill>
                <a:latin typeface="仿宋" panose="02010609060101010101" pitchFamily="49" charset="-122"/>
                <a:ea typeface="仿宋" panose="02010609060101010101" pitchFamily="49" charset="-122"/>
                <a:cs typeface="仿宋" panose="02010609060101010101" pitchFamily="49" charset="-122"/>
                <a:sym typeface="+mn-ea"/>
              </a:rPr>
              <a:t>后补助资金可用于</a:t>
            </a:r>
            <a:r>
              <a:rPr lang="zh-CN" altLang="en-US" sz="2000" b="1">
                <a:solidFill>
                  <a:srgbClr val="C00000"/>
                </a:solidFill>
                <a:latin typeface="仿宋" panose="02010609060101010101" pitchFamily="49" charset="-122"/>
                <a:ea typeface="仿宋" panose="02010609060101010101" pitchFamily="49" charset="-122"/>
                <a:cs typeface="仿宋" panose="02010609060101010101" pitchFamily="49" charset="-122"/>
                <a:sym typeface="+mn-ea"/>
              </a:rPr>
              <a:t>开放共享的科研设施和仪器的运行维护、计量校准、升级改造、日常管理和人员激励等</a:t>
            </a:r>
            <a:r>
              <a:rPr lang="zh-CN" altLang="en-US">
                <a:solidFill>
                  <a:srgbClr val="333333"/>
                </a:solidFill>
                <a:latin typeface="仿宋" panose="02010609060101010101" pitchFamily="49" charset="-122"/>
                <a:ea typeface="仿宋" panose="02010609060101010101" pitchFamily="49" charset="-122"/>
                <a:cs typeface="仿宋" panose="02010609060101010101" pitchFamily="49" charset="-122"/>
                <a:sym typeface="+mn-ea"/>
              </a:rPr>
              <a:t>。</a:t>
            </a:r>
            <a:endParaRPr lang="zh-CN" altLang="en-US">
              <a:solidFill>
                <a:srgbClr val="333333"/>
              </a:solidFill>
              <a:latin typeface="仿宋" panose="02010609060101010101" pitchFamily="49" charset="-122"/>
              <a:ea typeface="仿宋" panose="02010609060101010101" pitchFamily="49" charset="-122"/>
              <a:cs typeface="仿宋" panose="02010609060101010101" pitchFamily="49" charset="-122"/>
            </a:endParaRPr>
          </a:p>
          <a:p>
            <a:endParaRPr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sp>
        <p:nvSpPr>
          <p:cNvPr id="9" name="文本框 8"/>
          <p:cNvSpPr txBox="1"/>
          <p:nvPr/>
        </p:nvSpPr>
        <p:spPr>
          <a:xfrm>
            <a:off x="593725" y="330835"/>
            <a:ext cx="6759575" cy="645160"/>
          </a:xfrm>
          <a:prstGeom prst="rect">
            <a:avLst/>
          </a:prstGeom>
          <a:noFill/>
        </p:spPr>
        <p:txBody>
          <a:bodyPr wrap="square" rtlCol="0">
            <a:spAutoFit/>
          </a:bodyPr>
          <a:lstStyle/>
          <a:p>
            <a:r>
              <a:rPr lang="zh-CN" altLang="en-US" sz="3600" b="1" dirty="0">
                <a:solidFill>
                  <a:srgbClr val="005097"/>
                </a:solidFill>
                <a:latin typeface="华文彩云" panose="02010800040101010101" pitchFamily="2" charset="-122"/>
                <a:ea typeface="华文彩云" panose="02010800040101010101" pitchFamily="2" charset="-122"/>
              </a:rPr>
              <a:t>双向补助</a:t>
            </a:r>
            <a:r>
              <a:rPr lang="en-US" altLang="zh-CN" sz="3600" b="1" dirty="0">
                <a:solidFill>
                  <a:srgbClr val="005097"/>
                </a:solidFill>
                <a:latin typeface="华文彩云" panose="02010800040101010101" pitchFamily="2" charset="-122"/>
                <a:ea typeface="华文彩云" panose="02010800040101010101" pitchFamily="2" charset="-122"/>
              </a:rPr>
              <a:t>——</a:t>
            </a:r>
            <a:r>
              <a:rPr lang="zh-CN" altLang="en-US" sz="3600" b="1" dirty="0">
                <a:solidFill>
                  <a:srgbClr val="005097"/>
                </a:solidFill>
                <a:latin typeface="华文彩云" panose="02010800040101010101" pitchFamily="2" charset="-122"/>
                <a:ea typeface="华文彩云" panose="02010800040101010101" pitchFamily="2" charset="-122"/>
              </a:rPr>
              <a:t>用户补助</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sp>
        <p:nvSpPr>
          <p:cNvPr id="3" name="文本框 2"/>
          <p:cNvSpPr txBox="1"/>
          <p:nvPr/>
        </p:nvSpPr>
        <p:spPr>
          <a:xfrm>
            <a:off x="228600" y="975995"/>
            <a:ext cx="7890510" cy="1963420"/>
          </a:xfrm>
          <a:prstGeom prst="rect">
            <a:avLst/>
          </a:prstGeom>
          <a:noFill/>
        </p:spPr>
        <p:txBody>
          <a:bodyPr wrap="square" rtlCol="0" anchor="t">
            <a:noAutofit/>
          </a:bodyPr>
          <a:p>
            <a:pPr marL="0" indent="406400">
              <a:lnSpc>
                <a:spcPct val="100000"/>
              </a:lnSpc>
              <a:spcBef>
                <a:spcPts val="1100"/>
              </a:spcBef>
              <a:spcAft>
                <a:spcPct val="0"/>
              </a:spcAft>
            </a:pPr>
            <a:r>
              <a:rPr lang="zh-CN" altLang="en-US" sz="2800" b="1">
                <a:solidFill>
                  <a:srgbClr val="333333"/>
                </a:solidFill>
                <a:latin typeface="仿宋" panose="02010609060101010101" pitchFamily="49" charset="-122"/>
                <a:ea typeface="仿宋" panose="02010609060101010101" pitchFamily="49" charset="-122"/>
                <a:cs typeface="仿宋" panose="02010609060101010101" pitchFamily="49" charset="-122"/>
                <a:sym typeface="+mn-ea"/>
              </a:rPr>
              <a:t>申请对象</a:t>
            </a:r>
            <a:endParaRPr lang="zh-CN" altLang="en-US" sz="2800" b="1">
              <a:solidFill>
                <a:srgbClr val="333333"/>
              </a:solidFill>
              <a:latin typeface="仿宋" panose="02010609060101010101" pitchFamily="49" charset="-122"/>
              <a:ea typeface="仿宋" panose="02010609060101010101" pitchFamily="49" charset="-122"/>
              <a:cs typeface="仿宋" panose="02010609060101010101" pitchFamily="49" charset="-122"/>
              <a:sym typeface="+mn-ea"/>
            </a:endParaRPr>
          </a:p>
          <a:p>
            <a:pPr marL="0" indent="406400">
              <a:lnSpc>
                <a:spcPct val="100000"/>
              </a:lnSpc>
              <a:spcBef>
                <a:spcPts val="0"/>
              </a:spcBef>
              <a:spcAft>
                <a:spcPts val="0"/>
              </a:spcAft>
            </a:pPr>
            <a:r>
              <a:rPr lang="en-US" altLang="zh-CN" sz="2000">
                <a:solidFill>
                  <a:srgbClr val="333333"/>
                </a:solidFill>
                <a:latin typeface="仿宋" panose="02010609060101010101" pitchFamily="49" charset="-122"/>
                <a:ea typeface="仿宋" panose="02010609060101010101" pitchFamily="49" charset="-122"/>
                <a:cs typeface="仿宋" panose="02010609060101010101" pitchFamily="49" charset="-122"/>
                <a:sym typeface="+mn-ea"/>
              </a:rPr>
              <a:t>1. </a:t>
            </a:r>
            <a:r>
              <a:rPr lang="zh-CN" altLang="en-US" sz="2000">
                <a:solidFill>
                  <a:srgbClr val="333333"/>
                </a:solidFill>
                <a:latin typeface="仿宋" panose="02010609060101010101" pitchFamily="49" charset="-122"/>
                <a:ea typeface="仿宋" panose="02010609060101010101" pitchFamily="49" charset="-122"/>
                <a:cs typeface="仿宋" panose="02010609060101010101" pitchFamily="49" charset="-122"/>
                <a:sym typeface="+mn-ea"/>
              </a:rPr>
              <a:t>企业：省内具有独立法人资格的企业</a:t>
            </a:r>
            <a:endParaRPr lang="zh-CN" altLang="en-US" sz="2000" b="0" i="0">
              <a:solidFill>
                <a:srgbClr val="333333"/>
              </a:solidFill>
              <a:latin typeface="仿宋" panose="02010609060101010101" pitchFamily="49" charset="-122"/>
              <a:ea typeface="仿宋" panose="02010609060101010101" pitchFamily="49" charset="-122"/>
              <a:cs typeface="仿宋" panose="02010609060101010101" pitchFamily="49" charset="-122"/>
            </a:endParaRPr>
          </a:p>
          <a:p>
            <a:pPr marL="0" indent="406400">
              <a:lnSpc>
                <a:spcPct val="100000"/>
              </a:lnSpc>
              <a:spcBef>
                <a:spcPts val="0"/>
              </a:spcBef>
              <a:spcAft>
                <a:spcPts val="0"/>
              </a:spcAft>
            </a:pPr>
            <a:r>
              <a:rPr lang="en-US" altLang="zh-CN" sz="2000">
                <a:solidFill>
                  <a:srgbClr val="333333"/>
                </a:solidFill>
                <a:latin typeface="仿宋" panose="02010609060101010101" pitchFamily="49" charset="-122"/>
                <a:ea typeface="仿宋" panose="02010609060101010101" pitchFamily="49" charset="-122"/>
                <a:cs typeface="仿宋" panose="02010609060101010101" pitchFamily="49" charset="-122"/>
                <a:sym typeface="+mn-ea"/>
              </a:rPr>
              <a:t>2. </a:t>
            </a:r>
            <a:r>
              <a:rPr lang="zh-CN" altLang="en-US" sz="2000">
                <a:solidFill>
                  <a:srgbClr val="333333"/>
                </a:solidFill>
                <a:latin typeface="仿宋" panose="02010609060101010101" pitchFamily="49" charset="-122"/>
                <a:ea typeface="仿宋" panose="02010609060101010101" pitchFamily="49" charset="-122"/>
                <a:cs typeface="仿宋" panose="02010609060101010101" pitchFamily="49" charset="-122"/>
                <a:sym typeface="+mn-ea"/>
              </a:rPr>
              <a:t>其他：尚未注册企业，不具备独立法人资格，入驻省内科技企业孵化器、大学生创业指导工作室等创业平台的大学生创业团队（个人）。大学生创业团队（个人）申请补助由所入驻的创业平台统一组织报送，不得单独申报。</a:t>
            </a:r>
            <a:endParaRPr lang="zh-CN" altLang="en-US" sz="2000" b="0" i="0">
              <a:solidFill>
                <a:srgbClr val="333333"/>
              </a:solidFill>
              <a:latin typeface="仿宋" panose="02010609060101010101" pitchFamily="49" charset="-122"/>
              <a:ea typeface="仿宋" panose="02010609060101010101" pitchFamily="49" charset="-122"/>
              <a:cs typeface="仿宋" panose="02010609060101010101" pitchFamily="49" charset="-122"/>
            </a:endParaRPr>
          </a:p>
          <a:p>
            <a:pPr marL="0" indent="406400">
              <a:lnSpc>
                <a:spcPct val="100000"/>
              </a:lnSpc>
              <a:spcBef>
                <a:spcPts val="1100"/>
              </a:spcBef>
              <a:spcAft>
                <a:spcPct val="0"/>
              </a:spcAft>
            </a:pPr>
            <a:r>
              <a:rPr lang="zh-CN" altLang="en-US" sz="2800" b="1">
                <a:solidFill>
                  <a:srgbClr val="333333"/>
                </a:solidFill>
                <a:latin typeface="仿宋" panose="02010609060101010101" pitchFamily="49" charset="-122"/>
                <a:ea typeface="仿宋" panose="02010609060101010101" pitchFamily="49" charset="-122"/>
                <a:cs typeface="仿宋" panose="02010609060101010101" pitchFamily="49" charset="-122"/>
                <a:sym typeface="+mn-ea"/>
              </a:rPr>
              <a:t>申请步骤</a:t>
            </a:r>
            <a:endParaRPr lang="zh-CN" altLang="en-US" sz="2800" b="1">
              <a:solidFill>
                <a:srgbClr val="333333"/>
              </a:solidFill>
              <a:latin typeface="仿宋" panose="02010609060101010101" pitchFamily="49" charset="-122"/>
              <a:ea typeface="仿宋" panose="02010609060101010101" pitchFamily="49" charset="-122"/>
              <a:cs typeface="仿宋" panose="02010609060101010101" pitchFamily="49" charset="-122"/>
              <a:sym typeface="+mn-ea"/>
            </a:endParaRPr>
          </a:p>
          <a:p>
            <a:pPr marL="0" indent="406400">
              <a:lnSpc>
                <a:spcPct val="100000"/>
              </a:lnSpc>
              <a:spcBef>
                <a:spcPts val="1100"/>
              </a:spcBef>
              <a:spcAft>
                <a:spcPct val="0"/>
              </a:spcAft>
            </a:pPr>
            <a:endParaRPr lang="zh-CN" altLang="en-US" sz="1600" b="1">
              <a:solidFill>
                <a:srgbClr val="333333"/>
              </a:solidFill>
              <a:latin typeface="微软雅黑" panose="020B0503020204020204" charset="-122"/>
              <a:ea typeface="微软雅黑" panose="020B0503020204020204" charset="-122"/>
              <a:sym typeface="+mn-ea"/>
            </a:endParaRPr>
          </a:p>
          <a:p>
            <a:pPr marL="0" indent="406400">
              <a:lnSpc>
                <a:spcPct val="100000"/>
              </a:lnSpc>
              <a:spcBef>
                <a:spcPts val="1100"/>
              </a:spcBef>
              <a:spcAft>
                <a:spcPct val="0"/>
              </a:spcAft>
            </a:pPr>
            <a:endParaRPr lang="zh-CN" altLang="en-US" sz="1600" b="1">
              <a:solidFill>
                <a:srgbClr val="333333"/>
              </a:solidFill>
              <a:latin typeface="微软雅黑" panose="020B0503020204020204" charset="-122"/>
              <a:ea typeface="微软雅黑" panose="020B0503020204020204" charset="-122"/>
              <a:sym typeface="+mn-ea"/>
            </a:endParaRPr>
          </a:p>
          <a:p>
            <a:pPr marL="0" indent="406400">
              <a:lnSpc>
                <a:spcPct val="100000"/>
              </a:lnSpc>
              <a:spcBef>
                <a:spcPts val="1100"/>
              </a:spcBef>
              <a:spcAft>
                <a:spcPct val="0"/>
              </a:spcAft>
            </a:pPr>
            <a:endParaRPr lang="zh-CN" altLang="en-US" sz="1600" b="1">
              <a:solidFill>
                <a:srgbClr val="333333"/>
              </a:solidFill>
              <a:latin typeface="微软雅黑" panose="020B0503020204020204" charset="-122"/>
              <a:ea typeface="微软雅黑" panose="020B0503020204020204" charset="-122"/>
              <a:sym typeface="+mn-ea"/>
            </a:endParaRPr>
          </a:p>
          <a:p>
            <a:pPr marL="0" indent="406400">
              <a:lnSpc>
                <a:spcPct val="100000"/>
              </a:lnSpc>
              <a:spcBef>
                <a:spcPts val="1100"/>
              </a:spcBef>
              <a:spcAft>
                <a:spcPct val="0"/>
              </a:spcAft>
            </a:pPr>
            <a:endParaRPr lang="zh-CN" altLang="en-US" sz="1600" b="1">
              <a:solidFill>
                <a:srgbClr val="333333"/>
              </a:solidFill>
              <a:latin typeface="微软雅黑" panose="020B0503020204020204" charset="-122"/>
              <a:ea typeface="微软雅黑" panose="020B0503020204020204" charset="-122"/>
              <a:sym typeface="+mn-ea"/>
            </a:endParaRPr>
          </a:p>
          <a:p>
            <a:pPr marL="0" indent="406400">
              <a:lnSpc>
                <a:spcPct val="100000"/>
              </a:lnSpc>
              <a:spcBef>
                <a:spcPts val="1100"/>
              </a:spcBef>
              <a:spcAft>
                <a:spcPct val="0"/>
              </a:spcAft>
            </a:pPr>
            <a:endParaRPr lang="zh-CN" altLang="en-US" sz="1600">
              <a:solidFill>
                <a:srgbClr val="333333"/>
              </a:solidFill>
              <a:latin typeface="微软雅黑" panose="020B0503020204020204" charset="-122"/>
              <a:ea typeface="微软雅黑" panose="020B0503020204020204" charset="-122"/>
              <a:sym typeface="+mn-ea"/>
            </a:endParaRPr>
          </a:p>
          <a:p>
            <a:pPr marL="0" indent="406400">
              <a:lnSpc>
                <a:spcPct val="100000"/>
              </a:lnSpc>
              <a:spcBef>
                <a:spcPts val="1100"/>
              </a:spcBef>
              <a:spcAft>
                <a:spcPct val="0"/>
              </a:spcAft>
            </a:pPr>
            <a:endParaRPr lang="zh-CN" altLang="en-US" sz="1600">
              <a:solidFill>
                <a:srgbClr val="333333"/>
              </a:solidFill>
              <a:latin typeface="微软雅黑" panose="020B0503020204020204" charset="-122"/>
              <a:ea typeface="微软雅黑" panose="020B0503020204020204" charset="-122"/>
              <a:sym typeface="+mn-ea"/>
            </a:endParaRPr>
          </a:p>
          <a:p>
            <a:pPr marL="0" indent="406400">
              <a:lnSpc>
                <a:spcPct val="100000"/>
              </a:lnSpc>
              <a:spcBef>
                <a:spcPts val="1100"/>
              </a:spcBef>
              <a:spcAft>
                <a:spcPct val="0"/>
              </a:spcAft>
            </a:pPr>
            <a:endParaRPr lang="zh-CN" altLang="en-US" sz="1600">
              <a:solidFill>
                <a:srgbClr val="333333"/>
              </a:solidFill>
              <a:latin typeface="微软雅黑" panose="020B0503020204020204" charset="-122"/>
              <a:ea typeface="微软雅黑" panose="020B0503020204020204" charset="-122"/>
              <a:sym typeface="+mn-ea"/>
            </a:endParaRPr>
          </a:p>
        </p:txBody>
      </p:sp>
      <p:pic>
        <p:nvPicPr>
          <p:cNvPr id="4" name="图片 3"/>
          <p:cNvPicPr>
            <a:picLocks noChangeAspect="1"/>
          </p:cNvPicPr>
          <p:nvPr/>
        </p:nvPicPr>
        <p:blipFill>
          <a:blip r:embed="rId2"/>
          <a:stretch>
            <a:fillRect/>
          </a:stretch>
        </p:blipFill>
        <p:spPr>
          <a:xfrm>
            <a:off x="450215" y="3714750"/>
            <a:ext cx="7593965" cy="3341370"/>
          </a:xfrm>
          <a:prstGeom prst="rect">
            <a:avLst/>
          </a:prstGeom>
          <a:ln>
            <a:solidFill>
              <a:srgbClr val="C00000"/>
            </a:solidFill>
          </a:ln>
        </p:spPr>
      </p:pic>
      <p:sp>
        <p:nvSpPr>
          <p:cNvPr id="5" name="矩形: 圆角 4"/>
          <p:cNvSpPr/>
          <p:nvPr>
            <p:custDataLst>
              <p:tags r:id="rId3"/>
            </p:custDataLst>
          </p:nvPr>
        </p:nvSpPr>
        <p:spPr>
          <a:xfrm>
            <a:off x="8442960" y="835025"/>
            <a:ext cx="4949825" cy="625792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p>
            <a:pPr marL="0" indent="406400">
              <a:lnSpc>
                <a:spcPct val="100000"/>
              </a:lnSpc>
              <a:spcBef>
                <a:spcPts val="1100"/>
              </a:spcBef>
              <a:spcAft>
                <a:spcPct val="0"/>
              </a:spcAft>
            </a:pPr>
            <a:r>
              <a:rPr lang="zh-CN" altLang="en-US" sz="2800" b="1">
                <a:solidFill>
                  <a:srgbClr val="333333"/>
                </a:solidFill>
                <a:latin typeface="仿宋" panose="02010609060101010101" pitchFamily="49" charset="-122"/>
                <a:ea typeface="仿宋" panose="02010609060101010101" pitchFamily="49" charset="-122"/>
                <a:sym typeface="+mn-ea"/>
              </a:rPr>
              <a:t>补助标准</a:t>
            </a:r>
            <a:endParaRPr lang="zh-CN" altLang="en-US" sz="2800" b="1">
              <a:solidFill>
                <a:srgbClr val="333333"/>
              </a:solidFill>
              <a:latin typeface="仿宋" panose="02010609060101010101" pitchFamily="49" charset="-122"/>
              <a:ea typeface="仿宋" panose="02010609060101010101" pitchFamily="49" charset="-122"/>
              <a:sym typeface="+mn-ea"/>
            </a:endParaRPr>
          </a:p>
          <a:p>
            <a:pPr marL="0" indent="406400">
              <a:lnSpc>
                <a:spcPct val="100000"/>
              </a:lnSpc>
              <a:spcBef>
                <a:spcPts val="0"/>
              </a:spcBef>
              <a:spcAft>
                <a:spcPts val="0"/>
              </a:spcAft>
            </a:pPr>
            <a:r>
              <a:rPr lang="zh-CN" altLang="en-US" sz="2000">
                <a:solidFill>
                  <a:srgbClr val="333333"/>
                </a:solidFill>
                <a:latin typeface="仿宋" panose="02010609060101010101" pitchFamily="49" charset="-122"/>
                <a:ea typeface="仿宋" panose="02010609060101010101" pitchFamily="49" charset="-122"/>
                <a:cs typeface="仿宋" panose="02010609060101010101" pitchFamily="49" charset="-122"/>
                <a:sym typeface="+mn-ea"/>
              </a:rPr>
              <a:t>一般企业按检验检测费用的</a:t>
            </a:r>
            <a:r>
              <a:rPr lang="zh-CN" altLang="en-US" sz="2400" b="1">
                <a:solidFill>
                  <a:srgbClr val="C00000"/>
                </a:solidFill>
                <a:latin typeface="仿宋" panose="02010609060101010101" pitchFamily="49" charset="-122"/>
                <a:ea typeface="仿宋" panose="02010609060101010101" pitchFamily="49" charset="-122"/>
                <a:cs typeface="仿宋" panose="02010609060101010101" pitchFamily="49" charset="-122"/>
                <a:sym typeface="+mn-ea"/>
              </a:rPr>
              <a:t>50%</a:t>
            </a:r>
            <a:r>
              <a:rPr lang="zh-CN" altLang="en-US" sz="2000">
                <a:solidFill>
                  <a:srgbClr val="333333"/>
                </a:solidFill>
                <a:latin typeface="仿宋" panose="02010609060101010101" pitchFamily="49" charset="-122"/>
                <a:ea typeface="仿宋" panose="02010609060101010101" pitchFamily="49" charset="-122"/>
                <a:cs typeface="仿宋" panose="02010609060101010101" pitchFamily="49" charset="-122"/>
                <a:sym typeface="+mn-ea"/>
              </a:rPr>
              <a:t>予以补助</a:t>
            </a:r>
            <a:endParaRPr lang="zh-CN" altLang="en-US" sz="2000">
              <a:solidFill>
                <a:srgbClr val="333333"/>
              </a:solidFill>
              <a:latin typeface="仿宋" panose="02010609060101010101" pitchFamily="49" charset="-122"/>
              <a:ea typeface="仿宋" panose="02010609060101010101" pitchFamily="49" charset="-122"/>
              <a:cs typeface="仿宋" panose="02010609060101010101" pitchFamily="49" charset="-122"/>
              <a:sym typeface="+mn-ea"/>
            </a:endParaRPr>
          </a:p>
          <a:p>
            <a:pPr marL="0" indent="406400">
              <a:lnSpc>
                <a:spcPct val="100000"/>
              </a:lnSpc>
              <a:spcBef>
                <a:spcPts val="0"/>
              </a:spcBef>
              <a:spcAft>
                <a:spcPts val="0"/>
              </a:spcAft>
            </a:pPr>
            <a:r>
              <a:rPr lang="zh-CN" altLang="en-US" sz="2000">
                <a:solidFill>
                  <a:srgbClr val="333333"/>
                </a:solidFill>
                <a:latin typeface="仿宋" panose="02010609060101010101" pitchFamily="49" charset="-122"/>
                <a:ea typeface="仿宋" panose="02010609060101010101" pitchFamily="49" charset="-122"/>
                <a:cs typeface="仿宋" panose="02010609060101010101" pitchFamily="49" charset="-122"/>
                <a:sym typeface="+mn-ea"/>
              </a:rPr>
              <a:t>大学生初创企业、大学生创业团队（个人）按</a:t>
            </a:r>
            <a:r>
              <a:rPr lang="zh-CN" altLang="en-US" sz="2400" b="1">
                <a:solidFill>
                  <a:srgbClr val="C00000"/>
                </a:solidFill>
                <a:latin typeface="仿宋" panose="02010609060101010101" pitchFamily="49" charset="-122"/>
                <a:ea typeface="仿宋" panose="02010609060101010101" pitchFamily="49" charset="-122"/>
                <a:cs typeface="仿宋" panose="02010609060101010101" pitchFamily="49" charset="-122"/>
                <a:sym typeface="+mn-ea"/>
              </a:rPr>
              <a:t>85%</a:t>
            </a:r>
            <a:r>
              <a:rPr lang="zh-CN" altLang="en-US" sz="2000">
                <a:solidFill>
                  <a:srgbClr val="333333"/>
                </a:solidFill>
                <a:latin typeface="仿宋" panose="02010609060101010101" pitchFamily="49" charset="-122"/>
                <a:ea typeface="仿宋" panose="02010609060101010101" pitchFamily="49" charset="-122"/>
                <a:cs typeface="仿宋" panose="02010609060101010101" pitchFamily="49" charset="-122"/>
                <a:sym typeface="+mn-ea"/>
              </a:rPr>
              <a:t>予以补助。</a:t>
            </a:r>
            <a:endParaRPr lang="zh-CN" altLang="en-US" sz="2000">
              <a:solidFill>
                <a:srgbClr val="333333"/>
              </a:solidFill>
              <a:latin typeface="仿宋" panose="02010609060101010101" pitchFamily="49" charset="-122"/>
              <a:ea typeface="仿宋" panose="02010609060101010101" pitchFamily="49" charset="-122"/>
              <a:cs typeface="仿宋" panose="02010609060101010101" pitchFamily="49" charset="-122"/>
              <a:sym typeface="+mn-ea"/>
            </a:endParaRPr>
          </a:p>
          <a:p>
            <a:pPr marL="0" indent="406400">
              <a:lnSpc>
                <a:spcPct val="100000"/>
              </a:lnSpc>
              <a:spcBef>
                <a:spcPts val="0"/>
              </a:spcBef>
              <a:spcAft>
                <a:spcPts val="0"/>
              </a:spcAft>
            </a:pPr>
            <a:r>
              <a:rPr lang="zh-CN" altLang="en-US" sz="2000">
                <a:solidFill>
                  <a:srgbClr val="333333"/>
                </a:solidFill>
                <a:latin typeface="仿宋" panose="02010609060101010101" pitchFamily="49" charset="-122"/>
                <a:ea typeface="仿宋" panose="02010609060101010101" pitchFamily="49" charset="-122"/>
                <a:cs typeface="仿宋" panose="02010609060101010101" pitchFamily="49" charset="-122"/>
                <a:sym typeface="+mn-ea"/>
              </a:rPr>
              <a:t>同一企业或大学生创业团队（个人）同一年度最高补助金额不超过</a:t>
            </a:r>
            <a:r>
              <a:rPr lang="zh-CN" altLang="en-US" sz="2400" b="1">
                <a:solidFill>
                  <a:srgbClr val="C00000"/>
                </a:solidFill>
                <a:latin typeface="仿宋" panose="02010609060101010101" pitchFamily="49" charset="-122"/>
                <a:ea typeface="仿宋" panose="02010609060101010101" pitchFamily="49" charset="-122"/>
                <a:cs typeface="仿宋" panose="02010609060101010101" pitchFamily="49" charset="-122"/>
                <a:sym typeface="+mn-ea"/>
              </a:rPr>
              <a:t>10万元</a:t>
            </a:r>
            <a:r>
              <a:rPr lang="zh-CN" altLang="en-US" sz="2000">
                <a:solidFill>
                  <a:srgbClr val="333333"/>
                </a:solidFill>
                <a:latin typeface="仿宋" panose="02010609060101010101" pitchFamily="49" charset="-122"/>
                <a:ea typeface="仿宋" panose="02010609060101010101" pitchFamily="49" charset="-122"/>
                <a:cs typeface="仿宋" panose="02010609060101010101" pitchFamily="49" charset="-122"/>
                <a:sym typeface="+mn-ea"/>
              </a:rPr>
              <a:t>。</a:t>
            </a:r>
            <a:endParaRPr lang="zh-CN" altLang="en-US" sz="2000">
              <a:solidFill>
                <a:srgbClr val="333333"/>
              </a:solidFill>
              <a:latin typeface="仿宋" panose="02010609060101010101" pitchFamily="49" charset="-122"/>
              <a:ea typeface="仿宋" panose="02010609060101010101" pitchFamily="49" charset="-122"/>
              <a:cs typeface="仿宋" panose="02010609060101010101" pitchFamily="49" charset="-122"/>
              <a:sym typeface="+mn-ea"/>
            </a:endParaRPr>
          </a:p>
          <a:p>
            <a:pPr marL="0" indent="406400">
              <a:lnSpc>
                <a:spcPct val="100000"/>
              </a:lnSpc>
              <a:spcBef>
                <a:spcPts val="1100"/>
              </a:spcBef>
              <a:spcAft>
                <a:spcPct val="0"/>
              </a:spcAft>
            </a:pPr>
            <a:r>
              <a:rPr lang="zh-CN" altLang="en-US" sz="2000">
                <a:solidFill>
                  <a:srgbClr val="333333"/>
                </a:solidFill>
                <a:latin typeface="仿宋" panose="02010609060101010101" pitchFamily="49" charset="-122"/>
                <a:ea typeface="仿宋" panose="02010609060101010101" pitchFamily="49" charset="-122"/>
                <a:cs typeface="仿宋" panose="02010609060101010101" pitchFamily="49" charset="-122"/>
              </a:rPr>
              <a:t>案例：1.某中小企业在双向补助申报时提交了10万元检测费用，该检测涉及到3台仪器，经审核认定了2台仪器的8万元检测费用，最终该企业本次补贴金额为4万元。</a:t>
            </a:r>
            <a:endParaRPr lang="zh-CN" altLang="en-US" sz="2000">
              <a:solidFill>
                <a:srgbClr val="333333"/>
              </a:solidFill>
              <a:latin typeface="仿宋" panose="02010609060101010101" pitchFamily="49" charset="-122"/>
              <a:ea typeface="仿宋" panose="02010609060101010101" pitchFamily="49" charset="-122"/>
              <a:cs typeface="仿宋" panose="02010609060101010101" pitchFamily="49" charset="-122"/>
            </a:endParaRPr>
          </a:p>
          <a:p>
            <a:pPr marL="0" indent="406400">
              <a:lnSpc>
                <a:spcPct val="100000"/>
              </a:lnSpc>
              <a:spcBef>
                <a:spcPts val="1100"/>
              </a:spcBef>
              <a:spcAft>
                <a:spcPct val="0"/>
              </a:spcAft>
            </a:pPr>
            <a:r>
              <a:rPr lang="zh-CN" altLang="en-US" sz="2000">
                <a:solidFill>
                  <a:srgbClr val="333333"/>
                </a:solidFill>
                <a:latin typeface="仿宋" panose="02010609060101010101" pitchFamily="49" charset="-122"/>
                <a:ea typeface="仿宋" panose="02010609060101010101" pitchFamily="49" charset="-122"/>
                <a:cs typeface="仿宋" panose="02010609060101010101" pitchFamily="49" charset="-122"/>
              </a:rPr>
              <a:t>2.某大学生</a:t>
            </a:r>
            <a:r>
              <a:rPr lang="zh-CN" altLang="en-US" sz="2000">
                <a:solidFill>
                  <a:srgbClr val="333333"/>
                </a:solidFill>
                <a:latin typeface="仿宋" panose="02010609060101010101" pitchFamily="49" charset="-122"/>
                <a:ea typeface="仿宋" panose="02010609060101010101" pitchFamily="49" charset="-122"/>
                <a:cs typeface="仿宋" panose="02010609060101010101" pitchFamily="49" charset="-122"/>
                <a:sym typeface="+mn-ea"/>
              </a:rPr>
              <a:t>在双向补助申报时提交了20万元检测费用，该检测涉及到4台仪器，经审核认定了4台仪器的20万元检测费用，最终该大学生本次补贴金额为</a:t>
            </a:r>
            <a:r>
              <a:rPr lang="en-US" altLang="zh-CN" sz="2000">
                <a:solidFill>
                  <a:srgbClr val="333333"/>
                </a:solidFill>
                <a:latin typeface="仿宋" panose="02010609060101010101" pitchFamily="49" charset="-122"/>
                <a:ea typeface="仿宋" panose="02010609060101010101" pitchFamily="49" charset="-122"/>
                <a:cs typeface="仿宋" panose="02010609060101010101" pitchFamily="49" charset="-122"/>
                <a:sym typeface="+mn-ea"/>
              </a:rPr>
              <a:t>10</a:t>
            </a:r>
            <a:r>
              <a:rPr lang="zh-CN" altLang="en-US" sz="2000">
                <a:solidFill>
                  <a:srgbClr val="333333"/>
                </a:solidFill>
                <a:latin typeface="仿宋" panose="02010609060101010101" pitchFamily="49" charset="-122"/>
                <a:ea typeface="仿宋" panose="02010609060101010101" pitchFamily="49" charset="-122"/>
                <a:cs typeface="仿宋" panose="02010609060101010101" pitchFamily="49" charset="-122"/>
                <a:sym typeface="+mn-ea"/>
              </a:rPr>
              <a:t>万元。</a:t>
            </a:r>
            <a:endParaRPr lang="zh-CN" altLang="en-US" sz="2000">
              <a:solidFill>
                <a:srgbClr val="333333"/>
              </a:solidFill>
              <a:latin typeface="仿宋" panose="02010609060101010101" pitchFamily="49" charset="-122"/>
              <a:ea typeface="仿宋" panose="02010609060101010101" pitchFamily="49" charset="-122"/>
              <a:cs typeface="仿宋" panose="02010609060101010101" pitchFamily="49"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custDataLst>
              <p:tags r:id="rId1"/>
            </p:custDataLst>
          </p:nvPr>
        </p:nvSpPr>
        <p:spPr>
          <a:xfrm>
            <a:off x="670560" y="1300480"/>
            <a:ext cx="11448415" cy="501332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p>
            <a:pPr algn="l"/>
            <a:endParaRPr lang="zh-CN" altLang="en-US" sz="2400" dirty="0">
              <a:latin typeface="方正仿宋_GB2312" panose="02000000000000000000" charset="-122"/>
              <a:ea typeface="方正仿宋_GB2312" panose="02000000000000000000" charset="-122"/>
              <a:cs typeface="方正仿宋_GB2312" panose="02000000000000000000" charset="-122"/>
            </a:endParaRPr>
          </a:p>
        </p:txBody>
      </p:sp>
      <p:pic>
        <p:nvPicPr>
          <p:cNvPr id="26" name="图片 25"/>
          <p:cNvPicPr>
            <a:picLocks noChangeAspect="1"/>
          </p:cNvPicPr>
          <p:nvPr/>
        </p:nvPicPr>
        <p:blipFill>
          <a:blip r:embed="rId2"/>
          <a:stretch>
            <a:fillRect/>
          </a:stretch>
        </p:blipFill>
        <p:spPr>
          <a:xfrm flipV="1">
            <a:off x="53250" y="981139"/>
            <a:ext cx="3186369" cy="38384"/>
          </a:xfrm>
          <a:prstGeom prst="rect">
            <a:avLst/>
          </a:prstGeom>
        </p:spPr>
      </p:pic>
      <p:sp>
        <p:nvSpPr>
          <p:cNvPr id="3" name="文本框 2"/>
          <p:cNvSpPr txBox="1"/>
          <p:nvPr/>
        </p:nvSpPr>
        <p:spPr>
          <a:xfrm>
            <a:off x="1026160" y="1771015"/>
            <a:ext cx="10774680" cy="4399915"/>
          </a:xfrm>
          <a:prstGeom prst="rect">
            <a:avLst/>
          </a:prstGeom>
          <a:noFill/>
        </p:spPr>
        <p:txBody>
          <a:bodyPr wrap="square" rtlCol="0" anchor="t">
            <a:spAutoFit/>
          </a:bodyPr>
          <a:p>
            <a:pPr algn="l">
              <a:buClrTx/>
              <a:buSzTx/>
              <a:buFontTx/>
            </a:pPr>
            <a:r>
              <a:rPr lang="zh-CN" altLang="en-US" sz="3200" b="1" dirty="0">
                <a:solidFill>
                  <a:schemeClr val="dk1"/>
                </a:solidFill>
                <a:latin typeface="方正仿宋_GB2312" panose="02000000000000000000" charset="-122"/>
                <a:ea typeface="方正仿宋_GB2312" panose="02000000000000000000" charset="-122"/>
              </a:rPr>
              <a:t>不纳入奖补范围清单：</a:t>
            </a:r>
            <a:endParaRPr lang="zh-CN" altLang="en-US" sz="3200" b="1" dirty="0">
              <a:solidFill>
                <a:schemeClr val="dk1"/>
              </a:solidFill>
              <a:latin typeface="方正仿宋_GB2312" panose="02000000000000000000" charset="-122"/>
              <a:ea typeface="方正仿宋_GB2312" panose="02000000000000000000" charset="-122"/>
            </a:endParaRPr>
          </a:p>
          <a:p>
            <a:pPr algn="l">
              <a:buClrTx/>
              <a:buSzTx/>
              <a:buFontTx/>
            </a:pPr>
            <a:endParaRPr lang="zh-CN" altLang="en-US" sz="2400" b="1" dirty="0">
              <a:solidFill>
                <a:schemeClr val="dk1"/>
              </a:solidFill>
              <a:latin typeface="方正仿宋_GB2312" panose="02000000000000000000" charset="-122"/>
              <a:ea typeface="方正仿宋_GB2312" panose="02000000000000000000" charset="-122"/>
            </a:endParaRPr>
          </a:p>
          <a:p>
            <a:pPr algn="l">
              <a:buClrTx/>
              <a:buSzTx/>
              <a:buFontTx/>
            </a:pPr>
            <a:r>
              <a:rPr sz="2800" b="1" dirty="0">
                <a:solidFill>
                  <a:srgbClr val="C00000"/>
                </a:solidFill>
                <a:latin typeface="方正仿宋_GB2312" panose="02000000000000000000" charset="-122"/>
                <a:ea typeface="方正仿宋_GB2312" panose="02000000000000000000" charset="-122"/>
              </a:rPr>
              <a:t>一、非检验检测的技术服务</a:t>
            </a:r>
            <a:r>
              <a:rPr sz="2800" dirty="0">
                <a:solidFill>
                  <a:srgbClr val="C00000"/>
                </a:solidFill>
                <a:latin typeface="方正仿宋_GB2312" panose="02000000000000000000" charset="-122"/>
                <a:ea typeface="方正仿宋_GB2312" panose="02000000000000000000" charset="-122"/>
              </a:rPr>
              <a:t>：</a:t>
            </a:r>
            <a:r>
              <a:rPr sz="2800" dirty="0">
                <a:latin typeface="方正仿宋_GB2312" panose="02000000000000000000" charset="-122"/>
                <a:ea typeface="方正仿宋_GB2312" panose="02000000000000000000" charset="-122"/>
              </a:rPr>
              <a:t>包括委托加工业务，技术服务合同中不属于检验检测的费用（如打包耗材、技术培训费用等）等。</a:t>
            </a:r>
            <a:endParaRPr sz="2800" dirty="0">
              <a:latin typeface="方正仿宋_GB2312" panose="02000000000000000000" charset="-122"/>
              <a:ea typeface="方正仿宋_GB2312" panose="02000000000000000000" charset="-122"/>
            </a:endParaRPr>
          </a:p>
          <a:p>
            <a:pPr algn="l">
              <a:buClrTx/>
              <a:buSzTx/>
              <a:buFontTx/>
            </a:pPr>
            <a:r>
              <a:rPr sz="2800" b="1" dirty="0">
                <a:solidFill>
                  <a:srgbClr val="C00000"/>
                </a:solidFill>
                <a:latin typeface="方正仿宋_GB2312" panose="02000000000000000000" charset="-122"/>
                <a:ea typeface="方正仿宋_GB2312" panose="02000000000000000000" charset="-122"/>
              </a:rPr>
              <a:t>二、非科技创新或研发活动的检验检测：</a:t>
            </a:r>
            <a:r>
              <a:rPr sz="2800" dirty="0">
                <a:latin typeface="方正仿宋_GB2312" panose="02000000000000000000" charset="-122"/>
                <a:ea typeface="方正仿宋_GB2312" panose="02000000000000000000" charset="-122"/>
              </a:rPr>
              <a:t>产品批量检验，商业验货，医学检验，环境检测等。</a:t>
            </a:r>
            <a:endParaRPr sz="2800" dirty="0">
              <a:latin typeface="方正仿宋_GB2312" panose="02000000000000000000" charset="-122"/>
              <a:ea typeface="方正仿宋_GB2312" panose="02000000000000000000" charset="-122"/>
            </a:endParaRPr>
          </a:p>
          <a:p>
            <a:pPr algn="l">
              <a:buClrTx/>
              <a:buSzTx/>
              <a:buFontTx/>
            </a:pPr>
            <a:r>
              <a:rPr sz="2800" b="1" dirty="0">
                <a:solidFill>
                  <a:srgbClr val="C00000"/>
                </a:solidFill>
                <a:latin typeface="方正仿宋_GB2312" panose="02000000000000000000" charset="-122"/>
                <a:ea typeface="方正仿宋_GB2312" panose="02000000000000000000" charset="-122"/>
              </a:rPr>
              <a:t>三、非用于开展科技创新活动</a:t>
            </a:r>
            <a:r>
              <a:rPr sz="2800" dirty="0">
                <a:latin typeface="方正仿宋_GB2312" panose="02000000000000000000" charset="-122"/>
                <a:ea typeface="方正仿宋_GB2312" panose="02000000000000000000" charset="-122"/>
              </a:rPr>
              <a:t>的仪器计量校准、</a:t>
            </a:r>
            <a:r>
              <a:rPr lang="zh-CN" sz="2800" dirty="0">
                <a:latin typeface="方正仿宋_GB2312" panose="02000000000000000000" charset="-122"/>
                <a:ea typeface="方正仿宋_GB2312" panose="02000000000000000000" charset="-122"/>
              </a:rPr>
              <a:t>前处理、</a:t>
            </a:r>
            <a:r>
              <a:rPr sz="2800" dirty="0">
                <a:latin typeface="方正仿宋_GB2312" panose="02000000000000000000" charset="-122"/>
                <a:ea typeface="方正仿宋_GB2312" panose="02000000000000000000" charset="-122"/>
              </a:rPr>
              <a:t>算力服务等。</a:t>
            </a:r>
            <a:endParaRPr sz="2800" dirty="0">
              <a:latin typeface="方正仿宋_GB2312" panose="02000000000000000000" charset="-122"/>
              <a:ea typeface="方正仿宋_GB2312" panose="02000000000000000000" charset="-122"/>
            </a:endParaRPr>
          </a:p>
          <a:p>
            <a:pPr algn="l">
              <a:buClrTx/>
              <a:buSzTx/>
              <a:buFontTx/>
            </a:pPr>
            <a:r>
              <a:rPr sz="2800" dirty="0">
                <a:latin typeface="方正仿宋_GB2312" panose="02000000000000000000" charset="-122"/>
                <a:ea typeface="方正仿宋_GB2312" panose="02000000000000000000" charset="-122"/>
              </a:rPr>
              <a:t>四、服务机构和用户之间存在关联关系或单位内部检测等。</a:t>
            </a:r>
            <a:endParaRPr sz="2800" dirty="0">
              <a:latin typeface="方正仿宋_GB2312" panose="02000000000000000000" charset="-122"/>
              <a:ea typeface="方正仿宋_GB2312" panose="02000000000000000000" charset="-122"/>
            </a:endParaRPr>
          </a:p>
          <a:p>
            <a:pPr algn="l">
              <a:buClrTx/>
              <a:buSzTx/>
              <a:buFontTx/>
            </a:pPr>
            <a:r>
              <a:rPr sz="2800" dirty="0">
                <a:latin typeface="方正仿宋_GB2312" panose="02000000000000000000" charset="-122"/>
                <a:ea typeface="方正仿宋_GB2312" panose="02000000000000000000" charset="-122"/>
              </a:rPr>
              <a:t>五、非平台内共享仪器产生的检验检测费用。</a:t>
            </a:r>
            <a:endParaRPr sz="2800" dirty="0">
              <a:latin typeface="方正仿宋_GB2312" panose="02000000000000000000" charset="-122"/>
              <a:ea typeface="方正仿宋_GB2312" panose="02000000000000000000" charset="-122"/>
            </a:endParaRPr>
          </a:p>
        </p:txBody>
      </p:sp>
      <p:sp>
        <p:nvSpPr>
          <p:cNvPr id="9" name="文本框 8"/>
          <p:cNvSpPr txBox="1"/>
          <p:nvPr/>
        </p:nvSpPr>
        <p:spPr>
          <a:xfrm>
            <a:off x="593725" y="330835"/>
            <a:ext cx="6759575" cy="645160"/>
          </a:xfrm>
          <a:prstGeom prst="rect">
            <a:avLst/>
          </a:prstGeom>
          <a:noFill/>
        </p:spPr>
        <p:txBody>
          <a:bodyPr wrap="square" rtlCol="0">
            <a:spAutoFit/>
          </a:bodyPr>
          <a:lstStyle/>
          <a:p>
            <a:r>
              <a:rPr lang="zh-CN" altLang="en-US" sz="3600" b="1" dirty="0">
                <a:solidFill>
                  <a:srgbClr val="005097"/>
                </a:solidFill>
                <a:latin typeface="华文彩云" panose="02010800040101010101" pitchFamily="2" charset="-122"/>
                <a:ea typeface="华文彩云" panose="02010800040101010101" pitchFamily="2" charset="-122"/>
              </a:rPr>
              <a:t>双向补助</a:t>
            </a:r>
            <a:r>
              <a:rPr lang="en-US" altLang="zh-CN" sz="3600" b="1" dirty="0">
                <a:solidFill>
                  <a:srgbClr val="005097"/>
                </a:solidFill>
                <a:latin typeface="华文彩云" panose="02010800040101010101" pitchFamily="2" charset="-122"/>
                <a:ea typeface="华文彩云" panose="02010800040101010101" pitchFamily="2" charset="-122"/>
              </a:rPr>
              <a:t>——</a:t>
            </a:r>
            <a:r>
              <a:rPr lang="zh-CN" altLang="en-US" sz="3600" b="1" dirty="0">
                <a:solidFill>
                  <a:srgbClr val="005097"/>
                </a:solidFill>
                <a:latin typeface="华文彩云" panose="02010800040101010101" pitchFamily="2" charset="-122"/>
                <a:ea typeface="华文彩云" panose="02010800040101010101" pitchFamily="2" charset="-122"/>
              </a:rPr>
              <a:t>强化社会服务</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7171580"/>
            <a:ext cx="13771562" cy="720080"/>
            <a:chOff x="0" y="7171580"/>
            <a:chExt cx="13771562" cy="720080"/>
          </a:xfrm>
        </p:grpSpPr>
        <p:pic>
          <p:nvPicPr>
            <p:cNvPr id="24" name="图片 23"/>
            <p:cNvPicPr/>
            <p:nvPr/>
          </p:nvPicPr>
          <p:blipFill>
            <a:blip r:embed="rId1"/>
            <a:stretch>
              <a:fillRect/>
            </a:stretch>
          </p:blipFill>
          <p:spPr>
            <a:xfrm flipV="1">
              <a:off x="0" y="7171580"/>
              <a:ext cx="13771562" cy="720080"/>
            </a:xfrm>
            <a:prstGeom prst="rect">
              <a:avLst/>
            </a:prstGeom>
          </p:spPr>
        </p:pic>
        <p:pic>
          <p:nvPicPr>
            <p:cNvPr id="25" name="图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8000" y="7362000"/>
              <a:ext cx="2400179" cy="286319"/>
            </a:xfrm>
            <a:prstGeom prst="rect">
              <a:avLst/>
            </a:prstGeom>
          </p:spPr>
        </p:pic>
      </p:grpSp>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sp>
        <p:nvSpPr>
          <p:cNvPr id="6" name="文本框 5"/>
          <p:cNvSpPr txBox="1"/>
          <p:nvPr/>
        </p:nvSpPr>
        <p:spPr>
          <a:xfrm>
            <a:off x="521970" y="1626870"/>
            <a:ext cx="6531610" cy="1337945"/>
          </a:xfrm>
          <a:prstGeom prst="rect">
            <a:avLst/>
          </a:prstGeom>
          <a:noFill/>
        </p:spPr>
        <p:txBody>
          <a:bodyPr wrap="square" rtlCol="0" anchor="t">
            <a:spAutoFit/>
          </a:bodyPr>
          <a:p>
            <a:r>
              <a:rPr lang="zh-CN" altLang="en-US" b="1">
                <a:latin typeface="仿宋" panose="02010609060101010101" pitchFamily="49" charset="-122"/>
                <a:ea typeface="仿宋" panose="02010609060101010101" pitchFamily="49" charset="-122"/>
                <a:cs typeface="仿宋" panose="02010609060101010101" pitchFamily="49" charset="-122"/>
              </a:rPr>
              <a:t>补助周期：</a:t>
            </a:r>
            <a:endParaRPr lang="zh-CN" altLang="en-US" b="1">
              <a:latin typeface="仿宋" panose="02010609060101010101" pitchFamily="49" charset="-122"/>
              <a:ea typeface="仿宋" panose="02010609060101010101" pitchFamily="49" charset="-122"/>
              <a:cs typeface="仿宋" panose="02010609060101010101" pitchFamily="49" charset="-122"/>
            </a:endParaRPr>
          </a:p>
          <a:p>
            <a:r>
              <a:rPr lang="en-US" altLang="zh-CN">
                <a:latin typeface="仿宋" panose="02010609060101010101" pitchFamily="49" charset="-122"/>
                <a:ea typeface="仿宋" panose="02010609060101010101" pitchFamily="49" charset="-122"/>
                <a:cs typeface="仿宋" panose="02010609060101010101" pitchFamily="49" charset="-122"/>
              </a:rPr>
              <a:t>    </a:t>
            </a:r>
            <a:r>
              <a:rPr lang="zh-CN" altLang="en-US">
                <a:latin typeface="仿宋" panose="02010609060101010101" pitchFamily="49" charset="-122"/>
                <a:ea typeface="仿宋" panose="02010609060101010101" pitchFamily="49" charset="-122"/>
                <a:cs typeface="仿宋" panose="02010609060101010101" pitchFamily="49" charset="-122"/>
              </a:rPr>
              <a:t>202</a:t>
            </a:r>
            <a:r>
              <a:rPr lang="en-US" altLang="zh-CN">
                <a:latin typeface="仿宋" panose="02010609060101010101" pitchFamily="49" charset="-122"/>
                <a:ea typeface="仿宋" panose="02010609060101010101" pitchFamily="49" charset="-122"/>
                <a:cs typeface="仿宋" panose="02010609060101010101" pitchFamily="49" charset="-122"/>
              </a:rPr>
              <a:t>6</a:t>
            </a:r>
            <a:r>
              <a:rPr lang="zh-CN" altLang="en-US">
                <a:latin typeface="仿宋" panose="02010609060101010101" pitchFamily="49" charset="-122"/>
                <a:ea typeface="仿宋" panose="02010609060101010101" pitchFamily="49" charset="-122"/>
                <a:cs typeface="仿宋" panose="02010609060101010101" pitchFamily="49" charset="-122"/>
              </a:rPr>
              <a:t>年财政奖补周期为 202</a:t>
            </a:r>
            <a:r>
              <a:rPr lang="en-US">
                <a:latin typeface="仿宋" panose="02010609060101010101" pitchFamily="49" charset="-122"/>
                <a:ea typeface="仿宋" panose="02010609060101010101" pitchFamily="49" charset="-122"/>
                <a:cs typeface="仿宋" panose="02010609060101010101" pitchFamily="49" charset="-122"/>
              </a:rPr>
              <a:t>5</a:t>
            </a:r>
            <a:r>
              <a:rPr lang="zh-CN" altLang="en-US">
                <a:latin typeface="仿宋" panose="02010609060101010101" pitchFamily="49" charset="-122"/>
                <a:ea typeface="仿宋" panose="02010609060101010101" pitchFamily="49" charset="-122"/>
                <a:cs typeface="仿宋" panose="02010609060101010101" pitchFamily="49" charset="-122"/>
              </a:rPr>
              <a:t>年1月1日至202</a:t>
            </a:r>
            <a:r>
              <a:rPr lang="en-US" altLang="zh-CN">
                <a:latin typeface="仿宋" panose="02010609060101010101" pitchFamily="49" charset="-122"/>
                <a:ea typeface="仿宋" panose="02010609060101010101" pitchFamily="49" charset="-122"/>
                <a:cs typeface="仿宋" panose="02010609060101010101" pitchFamily="49" charset="-122"/>
              </a:rPr>
              <a:t>5</a:t>
            </a:r>
            <a:r>
              <a:rPr lang="zh-CN" altLang="en-US">
                <a:latin typeface="仿宋" panose="02010609060101010101" pitchFamily="49" charset="-122"/>
                <a:ea typeface="仿宋" panose="02010609060101010101" pitchFamily="49" charset="-122"/>
                <a:cs typeface="仿宋" panose="02010609060101010101" pitchFamily="49" charset="-122"/>
              </a:rPr>
              <a:t>年12月31日</a:t>
            </a:r>
            <a:r>
              <a:rPr lang="zh-CN" altLang="en-US" b="1">
                <a:solidFill>
                  <a:srgbClr val="C00000"/>
                </a:solidFill>
                <a:latin typeface="仿宋" panose="02010609060101010101" pitchFamily="49" charset="-122"/>
                <a:ea typeface="仿宋" panose="02010609060101010101" pitchFamily="49" charset="-122"/>
                <a:cs typeface="仿宋" panose="02010609060101010101" pitchFamily="49" charset="-122"/>
              </a:rPr>
              <a:t>（以发票开具日期为准）</a:t>
            </a:r>
            <a:endParaRPr lang="zh-CN" altLang="en-US" b="1">
              <a:solidFill>
                <a:srgbClr val="C00000"/>
              </a:solidFill>
              <a:latin typeface="仿宋" panose="02010609060101010101" pitchFamily="49" charset="-122"/>
              <a:ea typeface="仿宋" panose="02010609060101010101" pitchFamily="49" charset="-122"/>
              <a:cs typeface="仿宋" panose="02010609060101010101" pitchFamily="49" charset="-122"/>
            </a:endParaRPr>
          </a:p>
        </p:txBody>
      </p:sp>
      <p:sp>
        <p:nvSpPr>
          <p:cNvPr id="7" name="文本框 6"/>
          <p:cNvSpPr txBox="1"/>
          <p:nvPr/>
        </p:nvSpPr>
        <p:spPr>
          <a:xfrm>
            <a:off x="521970" y="3355975"/>
            <a:ext cx="6405880" cy="922020"/>
          </a:xfrm>
          <a:prstGeom prst="rect">
            <a:avLst/>
          </a:prstGeom>
          <a:noFill/>
        </p:spPr>
        <p:txBody>
          <a:bodyPr wrap="square" rtlCol="0" anchor="t">
            <a:spAutoFit/>
          </a:bodyPr>
          <a:p>
            <a:pPr algn="l">
              <a:buClrTx/>
              <a:buSzTx/>
              <a:buFontTx/>
            </a:pPr>
            <a:r>
              <a:rPr lang="zh-CN" altLang="en-US" b="1">
                <a:latin typeface="仿宋" panose="02010609060101010101" pitchFamily="49" charset="-122"/>
                <a:ea typeface="仿宋" panose="02010609060101010101" pitchFamily="49" charset="-122"/>
                <a:cs typeface="仿宋" panose="02010609060101010101" pitchFamily="49" charset="-122"/>
              </a:rPr>
              <a:t>网上集中填报时间：</a:t>
            </a:r>
            <a:endParaRPr lang="zh-CN" altLang="en-US" b="1">
              <a:latin typeface="仿宋" panose="02010609060101010101" pitchFamily="49" charset="-122"/>
              <a:ea typeface="仿宋" panose="02010609060101010101" pitchFamily="49" charset="-122"/>
              <a:cs typeface="仿宋" panose="02010609060101010101" pitchFamily="49" charset="-122"/>
            </a:endParaRPr>
          </a:p>
          <a:p>
            <a:pPr algn="l">
              <a:buClrTx/>
              <a:buSzTx/>
              <a:buFontTx/>
            </a:pPr>
            <a:r>
              <a:rPr lang="en-US" altLang="zh-CN">
                <a:latin typeface="仿宋" panose="02010609060101010101" pitchFamily="49" charset="-122"/>
                <a:ea typeface="仿宋" panose="02010609060101010101" pitchFamily="49" charset="-122"/>
                <a:cs typeface="仿宋" panose="02010609060101010101" pitchFamily="49" charset="-122"/>
              </a:rPr>
              <a:t>    </a:t>
            </a:r>
            <a:r>
              <a:rPr lang="zh-CN" altLang="en-US">
                <a:latin typeface="仿宋" panose="02010609060101010101" pitchFamily="49" charset="-122"/>
                <a:ea typeface="仿宋" panose="02010609060101010101" pitchFamily="49" charset="-122"/>
                <a:cs typeface="仿宋" panose="02010609060101010101" pitchFamily="49" charset="-122"/>
              </a:rPr>
              <a:t>202</a:t>
            </a:r>
            <a:r>
              <a:rPr lang="en-US">
                <a:latin typeface="仿宋" panose="02010609060101010101" pitchFamily="49" charset="-122"/>
                <a:ea typeface="仿宋" panose="02010609060101010101" pitchFamily="49" charset="-122"/>
                <a:cs typeface="仿宋" panose="02010609060101010101" pitchFamily="49" charset="-122"/>
              </a:rPr>
              <a:t>6</a:t>
            </a:r>
            <a:r>
              <a:rPr lang="zh-CN" altLang="en-US">
                <a:latin typeface="仿宋" panose="02010609060101010101" pitchFamily="49" charset="-122"/>
                <a:ea typeface="仿宋" panose="02010609060101010101" pitchFamily="49" charset="-122"/>
                <a:cs typeface="仿宋" panose="02010609060101010101" pitchFamily="49" charset="-122"/>
              </a:rPr>
              <a:t>年</a:t>
            </a:r>
            <a:r>
              <a:rPr lang="en-US" altLang="zh-CN">
                <a:latin typeface="仿宋" panose="02010609060101010101" pitchFamily="49" charset="-122"/>
                <a:ea typeface="仿宋" panose="02010609060101010101" pitchFamily="49" charset="-122"/>
                <a:cs typeface="仿宋" panose="02010609060101010101" pitchFamily="49" charset="-122"/>
              </a:rPr>
              <a:t>5</a:t>
            </a:r>
            <a:r>
              <a:rPr lang="zh-CN" altLang="en-US">
                <a:latin typeface="仿宋" panose="02010609060101010101" pitchFamily="49" charset="-122"/>
                <a:ea typeface="仿宋" panose="02010609060101010101" pitchFamily="49" charset="-122"/>
                <a:cs typeface="仿宋" panose="02010609060101010101" pitchFamily="49" charset="-122"/>
              </a:rPr>
              <a:t>月</a:t>
            </a:r>
            <a:r>
              <a:rPr lang="en-US" altLang="zh-CN">
                <a:latin typeface="仿宋" panose="02010609060101010101" pitchFamily="49" charset="-122"/>
                <a:ea typeface="仿宋" panose="02010609060101010101" pitchFamily="49" charset="-122"/>
                <a:cs typeface="仿宋" panose="02010609060101010101" pitchFamily="49" charset="-122"/>
              </a:rPr>
              <a:t>20</a:t>
            </a:r>
            <a:r>
              <a:rPr lang="zh-CN" altLang="en-US">
                <a:latin typeface="仿宋" panose="02010609060101010101" pitchFamily="49" charset="-122"/>
                <a:ea typeface="仿宋" panose="02010609060101010101" pitchFamily="49" charset="-122"/>
                <a:cs typeface="仿宋" panose="02010609060101010101" pitchFamily="49" charset="-122"/>
              </a:rPr>
              <a:t>日</a:t>
            </a:r>
            <a:r>
              <a:rPr lang="en-US" altLang="zh-CN">
                <a:latin typeface="仿宋" panose="02010609060101010101" pitchFamily="49" charset="-122"/>
                <a:ea typeface="仿宋" panose="02010609060101010101" pitchFamily="49" charset="-122"/>
                <a:cs typeface="仿宋" panose="02010609060101010101" pitchFamily="49" charset="-122"/>
              </a:rPr>
              <a:t>-6</a:t>
            </a:r>
            <a:r>
              <a:rPr lang="zh-CN" altLang="en-US">
                <a:latin typeface="仿宋" panose="02010609060101010101" pitchFamily="49" charset="-122"/>
                <a:ea typeface="仿宋" panose="02010609060101010101" pitchFamily="49" charset="-122"/>
                <a:cs typeface="仿宋" panose="02010609060101010101" pitchFamily="49" charset="-122"/>
              </a:rPr>
              <a:t>月</a:t>
            </a:r>
            <a:r>
              <a:rPr lang="en-US" altLang="zh-CN">
                <a:latin typeface="仿宋" panose="02010609060101010101" pitchFamily="49" charset="-122"/>
                <a:ea typeface="仿宋" panose="02010609060101010101" pitchFamily="49" charset="-122"/>
                <a:cs typeface="仿宋" panose="02010609060101010101" pitchFamily="49" charset="-122"/>
              </a:rPr>
              <a:t>10</a:t>
            </a:r>
            <a:r>
              <a:rPr lang="zh-CN" altLang="en-US">
                <a:latin typeface="仿宋" panose="02010609060101010101" pitchFamily="49" charset="-122"/>
                <a:ea typeface="仿宋" panose="02010609060101010101" pitchFamily="49" charset="-122"/>
                <a:cs typeface="仿宋" panose="02010609060101010101" pitchFamily="49" charset="-122"/>
              </a:rPr>
              <a:t>日</a:t>
            </a:r>
            <a:endParaRPr lang="zh-CN" altLang="en-US">
              <a:latin typeface="仿宋" panose="02010609060101010101" pitchFamily="49" charset="-122"/>
              <a:ea typeface="仿宋" panose="02010609060101010101" pitchFamily="49" charset="-122"/>
              <a:cs typeface="仿宋" panose="02010609060101010101" pitchFamily="49" charset="-122"/>
            </a:endParaRPr>
          </a:p>
        </p:txBody>
      </p:sp>
      <p:sp>
        <p:nvSpPr>
          <p:cNvPr id="13" name="文本框 12"/>
          <p:cNvSpPr txBox="1"/>
          <p:nvPr>
            <p:custDataLst>
              <p:tags r:id="rId3"/>
            </p:custDataLst>
          </p:nvPr>
        </p:nvSpPr>
        <p:spPr>
          <a:xfrm>
            <a:off x="350290" y="266636"/>
            <a:ext cx="2592288" cy="645160"/>
          </a:xfrm>
          <a:prstGeom prst="rect">
            <a:avLst/>
          </a:prstGeom>
          <a:noFill/>
        </p:spPr>
        <p:txBody>
          <a:bodyPr wrap="square" rtlCol="0">
            <a:spAutoFit/>
          </a:bodyPr>
          <a:lstStyle/>
          <a:p>
            <a:r>
              <a:rPr lang="zh-CN" altLang="en-US" sz="3600" b="1" dirty="0">
                <a:solidFill>
                  <a:srgbClr val="005097"/>
                </a:solidFill>
                <a:latin typeface="华文彩云" panose="02010800040101010101" pitchFamily="2" charset="-122"/>
                <a:ea typeface="华文彩云" panose="02010800040101010101" pitchFamily="2" charset="-122"/>
              </a:rPr>
              <a:t>财政奖补</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sp>
        <p:nvSpPr>
          <p:cNvPr id="3" name="文本框 2"/>
          <p:cNvSpPr txBox="1"/>
          <p:nvPr/>
        </p:nvSpPr>
        <p:spPr>
          <a:xfrm>
            <a:off x="594360" y="4579620"/>
            <a:ext cx="6858000" cy="1383665"/>
          </a:xfrm>
          <a:prstGeom prst="rect">
            <a:avLst/>
          </a:prstGeom>
          <a:noFill/>
        </p:spPr>
        <p:txBody>
          <a:bodyPr wrap="square" rtlCol="0" anchor="t">
            <a:spAutoFit/>
          </a:bodyPr>
          <a:p>
            <a:r>
              <a:rPr lang="zh-CN" altLang="en-US" sz="2800" b="1">
                <a:latin typeface="仿宋" panose="02010609060101010101" pitchFamily="49" charset="-122"/>
                <a:ea typeface="仿宋" panose="02010609060101010101" pitchFamily="49" charset="-122"/>
                <a:cs typeface="仿宋" panose="02010609060101010101" pitchFamily="49" charset="-122"/>
                <a:sym typeface="+mn-ea"/>
              </a:rPr>
              <a:t>材料要求：</a:t>
            </a:r>
            <a:endParaRPr lang="zh-CN" altLang="en-US" sz="2800" b="1">
              <a:latin typeface="仿宋" panose="02010609060101010101" pitchFamily="49" charset="-122"/>
              <a:ea typeface="仿宋" panose="02010609060101010101" pitchFamily="49" charset="-122"/>
              <a:cs typeface="仿宋" panose="02010609060101010101" pitchFamily="49" charset="-122"/>
            </a:endParaRPr>
          </a:p>
          <a:p>
            <a:r>
              <a:rPr lang="en-US" altLang="zh-CN" sz="2400">
                <a:latin typeface="仿宋" panose="02010609060101010101" pitchFamily="49" charset="-122"/>
                <a:ea typeface="仿宋" panose="02010609060101010101" pitchFamily="49" charset="-122"/>
                <a:cs typeface="仿宋" panose="02010609060101010101" pitchFamily="49" charset="-122"/>
                <a:sym typeface="+mn-ea"/>
              </a:rPr>
              <a:t>    </a:t>
            </a:r>
            <a:r>
              <a:rPr lang="zh-CN" altLang="en-US" sz="2400">
                <a:latin typeface="仿宋" panose="02010609060101010101" pitchFamily="49" charset="-122"/>
                <a:ea typeface="仿宋" panose="02010609060101010101" pitchFamily="49" charset="-122"/>
                <a:cs typeface="仿宋" panose="02010609060101010101" pitchFamily="49" charset="-122"/>
                <a:sym typeface="+mn-ea"/>
              </a:rPr>
              <a:t>申报书</a:t>
            </a:r>
            <a:r>
              <a:rPr lang="zh-CN" altLang="en-US" sz="3200" b="1">
                <a:solidFill>
                  <a:srgbClr val="C00000"/>
                </a:solidFill>
                <a:latin typeface="仿宋" panose="02010609060101010101" pitchFamily="49" charset="-122"/>
                <a:ea typeface="仿宋" panose="02010609060101010101" pitchFamily="49" charset="-122"/>
                <a:cs typeface="仿宋" panose="02010609060101010101" pitchFamily="49" charset="-122"/>
                <a:sym typeface="+mn-ea"/>
              </a:rPr>
              <a:t>一式两份，</a:t>
            </a:r>
            <a:r>
              <a:rPr lang="zh-CN" altLang="en-US" sz="2400">
                <a:latin typeface="仿宋" panose="02010609060101010101" pitchFamily="49" charset="-122"/>
                <a:ea typeface="仿宋" panose="02010609060101010101" pitchFamily="49" charset="-122"/>
                <a:cs typeface="仿宋" panose="02010609060101010101" pitchFamily="49" charset="-122"/>
                <a:sym typeface="+mn-ea"/>
              </a:rPr>
              <a:t>推荐函一式两份。</a:t>
            </a:r>
            <a:r>
              <a:rPr lang="zh-CN" altLang="en-US" sz="2400" b="1">
                <a:solidFill>
                  <a:srgbClr val="C00000"/>
                </a:solidFill>
                <a:latin typeface="仿宋" panose="02010609060101010101" pitchFamily="49" charset="-122"/>
                <a:ea typeface="仿宋" panose="02010609060101010101" pitchFamily="49" charset="-122"/>
                <a:cs typeface="仿宋" panose="02010609060101010101" pitchFamily="49" charset="-122"/>
                <a:sym typeface="+mn-ea"/>
              </a:rPr>
              <a:t>本次不提交附件纸质材料，以系统提交附件为准。</a:t>
            </a:r>
            <a:endParaRPr lang="zh-CN" altLang="en-US" sz="2400" b="1">
              <a:solidFill>
                <a:srgbClr val="C00000"/>
              </a:solidFill>
              <a:latin typeface="仿宋" panose="02010609060101010101" pitchFamily="49" charset="-122"/>
              <a:ea typeface="仿宋" panose="02010609060101010101" pitchFamily="49" charset="-122"/>
              <a:cs typeface="仿宋" panose="02010609060101010101" pitchFamily="49" charset="-122"/>
              <a:sym typeface="+mn-ea"/>
            </a:endParaRPr>
          </a:p>
        </p:txBody>
      </p:sp>
      <p:pic>
        <p:nvPicPr>
          <p:cNvPr id="4" name="图片 3"/>
          <p:cNvPicPr>
            <a:picLocks noChangeAspect="1"/>
          </p:cNvPicPr>
          <p:nvPr/>
        </p:nvPicPr>
        <p:blipFill>
          <a:blip r:embed="rId4"/>
          <a:stretch>
            <a:fillRect/>
          </a:stretch>
        </p:blipFill>
        <p:spPr>
          <a:xfrm>
            <a:off x="8011160" y="187325"/>
            <a:ext cx="4953000" cy="66294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sp>
        <p:nvSpPr>
          <p:cNvPr id="5" name="文本框 4"/>
          <p:cNvSpPr txBox="1"/>
          <p:nvPr/>
        </p:nvSpPr>
        <p:spPr>
          <a:xfrm>
            <a:off x="162009" y="258928"/>
            <a:ext cx="4320480" cy="645160"/>
          </a:xfrm>
          <a:prstGeom prst="rect">
            <a:avLst/>
          </a:prstGeom>
          <a:noFill/>
        </p:spPr>
        <p:txBody>
          <a:bodyPr wrap="square" rtlCol="0">
            <a:spAutoFit/>
          </a:bodyPr>
          <a:lstStyle/>
          <a:p>
            <a:r>
              <a:rPr lang="zh-CN" altLang="en-US" sz="3600" b="1" dirty="0">
                <a:solidFill>
                  <a:srgbClr val="005097"/>
                </a:solidFill>
                <a:latin typeface="华文彩云" panose="02010800040101010101" pitchFamily="2" charset="-122"/>
                <a:ea typeface="华文彩云" panose="02010800040101010101" pitchFamily="2" charset="-122"/>
              </a:rPr>
              <a:t>湖南省政策体系</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sp>
        <p:nvSpPr>
          <p:cNvPr id="21" name="文本框 20"/>
          <p:cNvSpPr txBox="1"/>
          <p:nvPr/>
        </p:nvSpPr>
        <p:spPr>
          <a:xfrm>
            <a:off x="521970" y="1195070"/>
            <a:ext cx="11542395" cy="3425190"/>
          </a:xfrm>
          <a:prstGeom prst="rect">
            <a:avLst/>
          </a:prstGeom>
        </p:spPr>
        <p:txBody>
          <a:bodyPr>
            <a:noAutofit/>
          </a:bodyPr>
          <a:p>
            <a:pPr marL="457200" indent="-457200" algn="just" defTabSz="266700">
              <a:spcBef>
                <a:spcPct val="0"/>
              </a:spcBef>
              <a:spcAft>
                <a:spcPct val="0"/>
              </a:spcAft>
              <a:buFont typeface="Wingdings" panose="05000000000000000000" charset="0"/>
              <a:buChar char="ü"/>
            </a:pPr>
            <a:r>
              <a:rPr lang="zh-CN" altLang="en-US" sz="3200" i="0">
                <a:latin typeface="华文中宋" panose="02010600040101010101" pitchFamily="2" charset="-122"/>
                <a:ea typeface="华文中宋" panose="02010600040101010101" pitchFamily="2" charset="-122"/>
                <a:cs typeface="华文中宋" panose="02010600040101010101" pitchFamily="2" charset="-122"/>
              </a:rPr>
              <a:t>深入贯彻落实省委、省政府关于支持大学生创业“七个一”行动部署。</a:t>
            </a:r>
            <a:endParaRPr lang="zh-CN" altLang="en-US" sz="3200" i="0">
              <a:latin typeface="华文中宋" panose="02010600040101010101" pitchFamily="2" charset="-122"/>
              <a:ea typeface="华文中宋" panose="02010600040101010101" pitchFamily="2" charset="-122"/>
              <a:cs typeface="华文中宋" panose="02010600040101010101" pitchFamily="2" charset="-122"/>
            </a:endParaRPr>
          </a:p>
          <a:p>
            <a:pPr marL="457200" indent="-457200" algn="just" defTabSz="266700">
              <a:spcBef>
                <a:spcPct val="0"/>
              </a:spcBef>
              <a:spcAft>
                <a:spcPct val="0"/>
              </a:spcAft>
              <a:buFont typeface="Wingdings" panose="05000000000000000000" charset="0"/>
              <a:buChar char="ü"/>
            </a:pPr>
            <a:r>
              <a:rPr lang="zh-CN" altLang="en-US" sz="3200" i="0">
                <a:latin typeface="华文中宋" panose="02010600040101010101" pitchFamily="2" charset="-122"/>
                <a:ea typeface="华文中宋" panose="02010600040101010101" pitchFamily="2" charset="-122"/>
                <a:cs typeface="华文中宋" panose="02010600040101010101" pitchFamily="2" charset="-122"/>
              </a:rPr>
              <a:t>晓明书记关于</a:t>
            </a:r>
            <a:r>
              <a:rPr lang="zh-CN" altLang="en-US" sz="3200" i="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“把推动大学生创业作为事关湖南长远发展的一项重大战略”</a:t>
            </a:r>
            <a:r>
              <a:rPr lang="zh-CN" altLang="en-US" sz="3200" i="0">
                <a:latin typeface="华文中宋" panose="02010600040101010101" pitchFamily="2" charset="-122"/>
                <a:ea typeface="华文中宋" panose="02010600040101010101" pitchFamily="2" charset="-122"/>
                <a:cs typeface="华文中宋" panose="02010600040101010101" pitchFamily="2" charset="-122"/>
              </a:rPr>
              <a:t>的重要指示。</a:t>
            </a:r>
            <a:endParaRPr lang="zh-CN" altLang="en-US" sz="3200" i="0">
              <a:latin typeface="华文中宋" panose="02010600040101010101" pitchFamily="2" charset="-122"/>
              <a:ea typeface="华文中宋" panose="02010600040101010101" pitchFamily="2" charset="-122"/>
              <a:cs typeface="华文中宋" panose="02010600040101010101" pitchFamily="2" charset="-122"/>
            </a:endParaRPr>
          </a:p>
          <a:p>
            <a:pPr marL="457200" indent="-457200" algn="just" defTabSz="266700">
              <a:spcBef>
                <a:spcPct val="0"/>
              </a:spcBef>
              <a:spcAft>
                <a:spcPct val="0"/>
              </a:spcAft>
              <a:buFont typeface="Wingdings" panose="05000000000000000000" charset="0"/>
              <a:buChar char="ü"/>
            </a:pPr>
            <a:r>
              <a:rPr lang="zh-CN" altLang="en-US" sz="3200" i="0">
                <a:latin typeface="华文中宋" panose="02010600040101010101" pitchFamily="2" charset="-122"/>
                <a:ea typeface="华文中宋" panose="02010600040101010101" pitchFamily="2" charset="-122"/>
                <a:cs typeface="华文中宋" panose="02010600040101010101" pitchFamily="2" charset="-122"/>
              </a:rPr>
              <a:t>晓明书记关于</a:t>
            </a:r>
            <a:r>
              <a:rPr lang="en-US" altLang="zh-CN" sz="3200" i="0">
                <a:latin typeface="华文中宋" panose="02010600040101010101" pitchFamily="2" charset="-122"/>
                <a:ea typeface="华文中宋" panose="02010600040101010101" pitchFamily="2" charset="-122"/>
                <a:cs typeface="华文中宋" panose="02010600040101010101" pitchFamily="2" charset="-122"/>
              </a:rPr>
              <a:t>“</a:t>
            </a:r>
            <a:r>
              <a:rPr lang="zh-CN" altLang="en-US" sz="3200" i="0">
                <a:latin typeface="华文中宋" panose="02010600040101010101" pitchFamily="2" charset="-122"/>
                <a:ea typeface="华文中宋" panose="02010600040101010101" pitchFamily="2" charset="-122"/>
                <a:cs typeface="华文中宋" panose="02010600040101010101" pitchFamily="2" charset="-122"/>
              </a:rPr>
              <a:t>要发现科研设备共享存在的问题，下决心认真解决这个问题。这不仅是大学生创业的事，更</a:t>
            </a:r>
            <a:r>
              <a:rPr lang="zh-CN" altLang="en-US" sz="3200" i="0">
                <a:latin typeface="华文中宋" panose="02010600040101010101" pitchFamily="2" charset="-122"/>
                <a:ea typeface="华文中宋" panose="02010600040101010101" pitchFamily="2" charset="-122"/>
                <a:cs typeface="华文中宋" panose="02010600040101010101" pitchFamily="2" charset="-122"/>
              </a:rPr>
              <a:t>是事关全社会科技创新的事</a:t>
            </a:r>
            <a:r>
              <a:rPr lang="en-US" altLang="zh-CN" sz="3200" i="0">
                <a:latin typeface="华文中宋" panose="02010600040101010101" pitchFamily="2" charset="-122"/>
                <a:ea typeface="华文中宋" panose="02010600040101010101" pitchFamily="2" charset="-122"/>
                <a:cs typeface="华文中宋" panose="02010600040101010101" pitchFamily="2" charset="-122"/>
              </a:rPr>
              <a:t>”</a:t>
            </a:r>
            <a:r>
              <a:rPr lang="zh-CN" altLang="en-US" sz="3200">
                <a:latin typeface="华文中宋" panose="02010600040101010101" pitchFamily="2" charset="-122"/>
                <a:ea typeface="华文中宋" panose="02010600040101010101" pitchFamily="2" charset="-122"/>
                <a:cs typeface="华文中宋" panose="02010600040101010101" pitchFamily="2" charset="-122"/>
                <a:sym typeface="+mn-ea"/>
              </a:rPr>
              <a:t>的重要指示。</a:t>
            </a:r>
            <a:endParaRPr lang="zh-CN" altLang="en-US" sz="3200" i="0">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3" name="图片 2"/>
          <p:cNvPicPr>
            <a:picLocks noChangeAspect="1"/>
          </p:cNvPicPr>
          <p:nvPr/>
        </p:nvPicPr>
        <p:blipFill>
          <a:blip r:embed="rId2"/>
          <a:stretch>
            <a:fillRect/>
          </a:stretch>
        </p:blipFill>
        <p:spPr>
          <a:xfrm>
            <a:off x="9527540" y="4876165"/>
            <a:ext cx="4179570" cy="2476500"/>
          </a:xfrm>
          <a:prstGeom prst="rect">
            <a:avLst/>
          </a:prstGeom>
        </p:spPr>
      </p:pic>
      <p:pic>
        <p:nvPicPr>
          <p:cNvPr id="4" name="图片 3"/>
          <p:cNvPicPr/>
          <p:nvPr/>
        </p:nvPicPr>
        <p:blipFill>
          <a:blip r:embed="rId3"/>
          <a:stretch>
            <a:fillRect/>
          </a:stretch>
        </p:blipFill>
        <p:spPr>
          <a:xfrm>
            <a:off x="18415" y="4867275"/>
            <a:ext cx="4880610" cy="2408555"/>
          </a:xfrm>
          <a:prstGeom prst="rect">
            <a:avLst/>
          </a:prstGeom>
        </p:spPr>
      </p:pic>
      <p:pic>
        <p:nvPicPr>
          <p:cNvPr id="6" name="图片 5"/>
          <p:cNvPicPr/>
          <p:nvPr/>
        </p:nvPicPr>
        <p:blipFill>
          <a:blip r:embed="rId4"/>
          <a:stretch>
            <a:fillRect/>
          </a:stretch>
        </p:blipFill>
        <p:spPr>
          <a:xfrm>
            <a:off x="4914900" y="4857115"/>
            <a:ext cx="4615180" cy="240220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sp>
        <p:nvSpPr>
          <p:cNvPr id="5" name="文本框 4"/>
          <p:cNvSpPr txBox="1"/>
          <p:nvPr>
            <p:custDataLst>
              <p:tags r:id="rId2"/>
            </p:custDataLst>
          </p:nvPr>
        </p:nvSpPr>
        <p:spPr>
          <a:xfrm>
            <a:off x="350520" y="266700"/>
            <a:ext cx="4670425" cy="645160"/>
          </a:xfrm>
          <a:prstGeom prst="rect">
            <a:avLst/>
          </a:prstGeom>
          <a:noFill/>
        </p:spPr>
        <p:txBody>
          <a:bodyPr wrap="square" rtlCol="0">
            <a:spAutoFit/>
          </a:bodyPr>
          <a:lstStyle/>
          <a:p>
            <a:r>
              <a:rPr lang="zh-CN" altLang="en-US" sz="3600" b="1" dirty="0">
                <a:solidFill>
                  <a:srgbClr val="005097"/>
                </a:solidFill>
                <a:latin typeface="华文彩云" panose="02010800040101010101" pitchFamily="2" charset="-122"/>
                <a:ea typeface="华文彩云" panose="02010800040101010101" pitchFamily="2" charset="-122"/>
              </a:rPr>
              <a:t>双向补助</a:t>
            </a:r>
            <a:r>
              <a:rPr lang="en-US" altLang="zh-CN" sz="3600" b="1" dirty="0">
                <a:solidFill>
                  <a:srgbClr val="005097"/>
                </a:solidFill>
                <a:latin typeface="华文彩云" panose="02010800040101010101" pitchFamily="2" charset="-122"/>
                <a:ea typeface="华文彩云" panose="02010800040101010101" pitchFamily="2" charset="-122"/>
              </a:rPr>
              <a:t>---</a:t>
            </a:r>
            <a:r>
              <a:rPr lang="zh-CN" altLang="en-US" sz="3600" b="1" dirty="0">
                <a:solidFill>
                  <a:srgbClr val="005097"/>
                </a:solidFill>
                <a:latin typeface="华文彩云" panose="02010800040101010101" pitchFamily="2" charset="-122"/>
                <a:ea typeface="华文彩云" panose="02010800040101010101" pitchFamily="2" charset="-122"/>
              </a:rPr>
              <a:t>佐证材料一</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sp>
        <p:nvSpPr>
          <p:cNvPr id="7" name="文本框 6"/>
          <p:cNvSpPr txBox="1"/>
          <p:nvPr>
            <p:custDataLst>
              <p:tags r:id="rId3"/>
            </p:custDataLst>
          </p:nvPr>
        </p:nvSpPr>
        <p:spPr>
          <a:xfrm>
            <a:off x="594360" y="1554480"/>
            <a:ext cx="7376795" cy="4246245"/>
          </a:xfrm>
          <a:prstGeom prst="rect">
            <a:avLst/>
          </a:prstGeom>
          <a:noFill/>
        </p:spPr>
        <p:txBody>
          <a:bodyPr wrap="square" rtlCol="0">
            <a:spAutoFit/>
          </a:bodyPr>
          <a:p>
            <a:pPr indent="0">
              <a:buFont typeface="Wingdings" panose="05000000000000000000" charset="0"/>
              <a:buNone/>
            </a:pPr>
            <a:r>
              <a:rPr lang="zh-CN" altLang="en-US" dirty="0"/>
              <a:t>发票提交要求：</a:t>
            </a:r>
            <a:endParaRPr lang="zh-CN" altLang="en-US" dirty="0"/>
          </a:p>
          <a:p>
            <a:pPr marL="457200" indent="-457200">
              <a:buFont typeface="Wingdings" panose="05000000000000000000" charset="0"/>
              <a:buChar char="ü"/>
            </a:pPr>
            <a:r>
              <a:rPr lang="zh-CN" altLang="en-US" dirty="0"/>
              <a:t>真实性：正规电子发票、复印件、税务系统下载，开票日期：</a:t>
            </a:r>
            <a:r>
              <a:rPr lang="zh-CN" altLang="en-US" dirty="0">
                <a:highlight>
                  <a:srgbClr val="FFFF00"/>
                </a:highlight>
              </a:rPr>
              <a:t>根据通知要求一般为</a:t>
            </a:r>
            <a:r>
              <a:rPr lang="zh-CN" altLang="en-US" dirty="0">
                <a:highlight>
                  <a:srgbClr val="FFFF00"/>
                </a:highlight>
              </a:rPr>
              <a:t>上一个自然年度）</a:t>
            </a:r>
            <a:endParaRPr lang="zh-CN" altLang="en-US" dirty="0">
              <a:highlight>
                <a:srgbClr val="FFFF00"/>
              </a:highlight>
            </a:endParaRPr>
          </a:p>
          <a:p>
            <a:pPr marL="457200" indent="-457200">
              <a:buFont typeface="Wingdings" panose="05000000000000000000" charset="0"/>
              <a:buChar char="ü"/>
            </a:pPr>
            <a:r>
              <a:rPr lang="zh-CN" altLang="en-US" dirty="0"/>
              <a:t>发票开具内容：检验检测费、技术服务费、技术咨询费</a:t>
            </a:r>
            <a:r>
              <a:rPr lang="en-US" altLang="zh-CN" dirty="0"/>
              <a:t>……</a:t>
            </a:r>
            <a:endParaRPr lang="zh-CN" altLang="en-US" dirty="0"/>
          </a:p>
          <a:p>
            <a:pPr marL="457200" indent="-457200">
              <a:buFont typeface="Wingdings" panose="05000000000000000000" charset="0"/>
              <a:buChar char="ü"/>
            </a:pPr>
            <a:r>
              <a:rPr lang="zh-CN" altLang="en-US" dirty="0"/>
              <a:t>一致性：发票与检测报告、合同单位名称一致</a:t>
            </a:r>
            <a:endParaRPr lang="zh-CN" altLang="en-US" dirty="0"/>
          </a:p>
          <a:p>
            <a:pPr marL="457200" indent="-457200">
              <a:buFont typeface="Wingdings" panose="05000000000000000000" charset="0"/>
              <a:buChar char="Ø"/>
            </a:pPr>
            <a:r>
              <a:rPr lang="zh-CN" altLang="en-US" dirty="0">
                <a:solidFill>
                  <a:srgbClr val="C00000"/>
                </a:solidFill>
              </a:rPr>
              <a:t>回款单（</a:t>
            </a:r>
            <a:r>
              <a:rPr lang="zh-CN" altLang="en-US" dirty="0">
                <a:solidFill>
                  <a:srgbClr val="C00000"/>
                </a:solidFill>
                <a:sym typeface="+mn-ea"/>
              </a:rPr>
              <a:t>大额发票需要提交）</a:t>
            </a:r>
            <a:r>
              <a:rPr lang="zh-CN" altLang="en-US" dirty="0">
                <a:solidFill>
                  <a:srgbClr val="C00000"/>
                </a:solidFill>
              </a:rPr>
              <a:t>：</a:t>
            </a:r>
            <a:r>
              <a:rPr lang="zh-CN" altLang="en-US" dirty="0">
                <a:solidFill>
                  <a:srgbClr val="C00000"/>
                </a:solidFill>
              </a:rPr>
              <a:t>现金流的重要标志</a:t>
            </a:r>
            <a:endParaRPr lang="zh-CN" altLang="en-US" dirty="0">
              <a:solidFill>
                <a:srgbClr val="C00000"/>
              </a:solidFill>
            </a:endParaRPr>
          </a:p>
        </p:txBody>
      </p:sp>
      <p:pic>
        <p:nvPicPr>
          <p:cNvPr id="9" name="图片 8"/>
          <p:cNvPicPr>
            <a:picLocks noChangeAspect="1"/>
          </p:cNvPicPr>
          <p:nvPr/>
        </p:nvPicPr>
        <p:blipFill>
          <a:blip r:embed="rId4"/>
          <a:stretch>
            <a:fillRect/>
          </a:stretch>
        </p:blipFill>
        <p:spPr>
          <a:xfrm>
            <a:off x="8011160" y="1842770"/>
            <a:ext cx="5166995" cy="343281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sp>
        <p:nvSpPr>
          <p:cNvPr id="5" name="文本框 4"/>
          <p:cNvSpPr txBox="1"/>
          <p:nvPr>
            <p:custDataLst>
              <p:tags r:id="rId2"/>
            </p:custDataLst>
          </p:nvPr>
        </p:nvSpPr>
        <p:spPr>
          <a:xfrm>
            <a:off x="350520" y="266700"/>
            <a:ext cx="4670425" cy="645160"/>
          </a:xfrm>
          <a:prstGeom prst="rect">
            <a:avLst/>
          </a:prstGeom>
          <a:noFill/>
        </p:spPr>
        <p:txBody>
          <a:bodyPr wrap="square" rtlCol="0">
            <a:spAutoFit/>
          </a:bodyPr>
          <a:lstStyle/>
          <a:p>
            <a:r>
              <a:rPr lang="zh-CN" altLang="en-US" sz="3600" b="1" dirty="0">
                <a:solidFill>
                  <a:srgbClr val="005097"/>
                </a:solidFill>
                <a:latin typeface="华文彩云" panose="02010800040101010101" pitchFamily="2" charset="-122"/>
                <a:ea typeface="华文彩云" panose="02010800040101010101" pitchFamily="2" charset="-122"/>
              </a:rPr>
              <a:t>双向补助</a:t>
            </a:r>
            <a:r>
              <a:rPr lang="en-US" altLang="zh-CN" sz="3600" b="1" dirty="0">
                <a:solidFill>
                  <a:srgbClr val="005097"/>
                </a:solidFill>
                <a:latin typeface="华文彩云" panose="02010800040101010101" pitchFamily="2" charset="-122"/>
                <a:ea typeface="华文彩云" panose="02010800040101010101" pitchFamily="2" charset="-122"/>
              </a:rPr>
              <a:t>---</a:t>
            </a:r>
            <a:r>
              <a:rPr lang="zh-CN" altLang="en-US" sz="3600" b="1" dirty="0">
                <a:solidFill>
                  <a:srgbClr val="005097"/>
                </a:solidFill>
                <a:latin typeface="华文彩云" panose="02010800040101010101" pitchFamily="2" charset="-122"/>
                <a:ea typeface="华文彩云" panose="02010800040101010101" pitchFamily="2" charset="-122"/>
              </a:rPr>
              <a:t>佐证材料二</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pic>
        <p:nvPicPr>
          <p:cNvPr id="3" name="图片 2"/>
          <p:cNvPicPr>
            <a:picLocks noChangeAspect="1"/>
          </p:cNvPicPr>
          <p:nvPr/>
        </p:nvPicPr>
        <p:blipFill>
          <a:blip r:embed="rId3"/>
          <a:stretch>
            <a:fillRect/>
          </a:stretch>
        </p:blipFill>
        <p:spPr>
          <a:xfrm>
            <a:off x="446405" y="1410970"/>
            <a:ext cx="2943225" cy="3964940"/>
          </a:xfrm>
          <a:prstGeom prst="rect">
            <a:avLst/>
          </a:prstGeom>
          <a:ln>
            <a:solidFill>
              <a:schemeClr val="tx1"/>
            </a:solidFill>
          </a:ln>
        </p:spPr>
      </p:pic>
      <p:pic>
        <p:nvPicPr>
          <p:cNvPr id="4" name="图片 3"/>
          <p:cNvPicPr>
            <a:picLocks noChangeAspect="1"/>
          </p:cNvPicPr>
          <p:nvPr/>
        </p:nvPicPr>
        <p:blipFill>
          <a:blip r:embed="rId4"/>
          <a:srcRect t="4075" b="13209"/>
          <a:stretch>
            <a:fillRect/>
          </a:stretch>
        </p:blipFill>
        <p:spPr>
          <a:xfrm>
            <a:off x="3618230" y="1410970"/>
            <a:ext cx="2867660" cy="3949700"/>
          </a:xfrm>
          <a:prstGeom prst="rect">
            <a:avLst/>
          </a:prstGeom>
          <a:ln>
            <a:solidFill>
              <a:schemeClr val="tx1"/>
            </a:solidFill>
          </a:ln>
        </p:spPr>
      </p:pic>
      <p:pic>
        <p:nvPicPr>
          <p:cNvPr id="6" name="图片 5"/>
          <p:cNvPicPr>
            <a:picLocks noChangeAspect="1"/>
          </p:cNvPicPr>
          <p:nvPr/>
        </p:nvPicPr>
        <p:blipFill>
          <a:blip r:embed="rId5"/>
          <a:stretch>
            <a:fillRect/>
          </a:stretch>
        </p:blipFill>
        <p:spPr>
          <a:xfrm>
            <a:off x="9811385" y="1410970"/>
            <a:ext cx="3123565" cy="3964940"/>
          </a:xfrm>
          <a:prstGeom prst="rect">
            <a:avLst/>
          </a:prstGeom>
          <a:ln>
            <a:solidFill>
              <a:schemeClr val="tx1"/>
            </a:solidFill>
          </a:ln>
        </p:spPr>
      </p:pic>
      <p:pic>
        <p:nvPicPr>
          <p:cNvPr id="8" name="图片 7"/>
          <p:cNvPicPr>
            <a:picLocks noChangeAspect="1"/>
          </p:cNvPicPr>
          <p:nvPr/>
        </p:nvPicPr>
        <p:blipFill>
          <a:blip r:embed="rId6"/>
          <a:stretch>
            <a:fillRect/>
          </a:stretch>
        </p:blipFill>
        <p:spPr>
          <a:xfrm>
            <a:off x="6714490" y="1410970"/>
            <a:ext cx="2766060" cy="3984625"/>
          </a:xfrm>
          <a:prstGeom prst="rect">
            <a:avLst/>
          </a:prstGeom>
          <a:ln>
            <a:solidFill>
              <a:schemeClr val="tx1"/>
            </a:solidFill>
          </a:ln>
        </p:spPr>
      </p:pic>
      <p:sp>
        <p:nvSpPr>
          <p:cNvPr id="2" name="文本框 1"/>
          <p:cNvSpPr txBox="1"/>
          <p:nvPr/>
        </p:nvSpPr>
        <p:spPr>
          <a:xfrm>
            <a:off x="450215" y="5875655"/>
            <a:ext cx="11964035" cy="506730"/>
          </a:xfrm>
          <a:prstGeom prst="rect">
            <a:avLst/>
          </a:prstGeom>
          <a:noFill/>
        </p:spPr>
        <p:txBody>
          <a:bodyPr wrap="square" rtlCol="0">
            <a:spAutoFit/>
          </a:bodyPr>
          <a:p>
            <a:r>
              <a:rPr lang="zh-CN" altLang="en-US">
                <a:latin typeface="华文中宋" panose="02010600040101010101" pitchFamily="2" charset="-122"/>
                <a:ea typeface="华文中宋" panose="02010600040101010101" pitchFamily="2" charset="-122"/>
                <a:cs typeface="华文中宋" panose="02010600040101010101" pitchFamily="2" charset="-122"/>
              </a:rPr>
              <a:t>技术开发合同、技术服务合同、技术委托合同、检测合同</a:t>
            </a:r>
            <a:r>
              <a:rPr lang="en-US" altLang="zh-CN">
                <a:latin typeface="华文中宋" panose="02010600040101010101" pitchFamily="2" charset="-122"/>
                <a:ea typeface="华文中宋" panose="02010600040101010101" pitchFamily="2" charset="-122"/>
                <a:cs typeface="华文中宋" panose="02010600040101010101" pitchFamily="2" charset="-122"/>
              </a:rPr>
              <a:t>……</a:t>
            </a:r>
            <a:endParaRPr lang="en-US" altLang="zh-CN">
              <a:latin typeface="华文中宋" panose="02010600040101010101" pitchFamily="2" charset="-122"/>
              <a:ea typeface="华文中宋" panose="02010600040101010101" pitchFamily="2" charset="-122"/>
              <a:cs typeface="华文中宋" panose="02010600040101010101" pitchFamily="2"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4698365" y="1052830"/>
            <a:ext cx="2894965" cy="3746500"/>
          </a:xfrm>
          <a:prstGeom prst="rect">
            <a:avLst/>
          </a:prstGeom>
          <a:ln>
            <a:solidFill>
              <a:schemeClr val="tx1"/>
            </a:solidFill>
          </a:ln>
        </p:spPr>
      </p:pic>
      <p:pic>
        <p:nvPicPr>
          <p:cNvPr id="26" name="图片 25"/>
          <p:cNvPicPr>
            <a:picLocks noChangeAspect="1"/>
          </p:cNvPicPr>
          <p:nvPr/>
        </p:nvPicPr>
        <p:blipFill>
          <a:blip r:embed="rId2"/>
          <a:stretch>
            <a:fillRect/>
          </a:stretch>
        </p:blipFill>
        <p:spPr>
          <a:xfrm flipV="1">
            <a:off x="53250" y="981139"/>
            <a:ext cx="3186369" cy="38384"/>
          </a:xfrm>
          <a:prstGeom prst="rect">
            <a:avLst/>
          </a:prstGeom>
        </p:spPr>
      </p:pic>
      <p:sp>
        <p:nvSpPr>
          <p:cNvPr id="5" name="文本框 4"/>
          <p:cNvSpPr txBox="1"/>
          <p:nvPr>
            <p:custDataLst>
              <p:tags r:id="rId3"/>
            </p:custDataLst>
          </p:nvPr>
        </p:nvSpPr>
        <p:spPr>
          <a:xfrm>
            <a:off x="350520" y="266700"/>
            <a:ext cx="4785360" cy="645160"/>
          </a:xfrm>
          <a:prstGeom prst="rect">
            <a:avLst/>
          </a:prstGeom>
          <a:noFill/>
        </p:spPr>
        <p:txBody>
          <a:bodyPr wrap="square" rtlCol="0">
            <a:spAutoFit/>
          </a:bodyPr>
          <a:lstStyle/>
          <a:p>
            <a:r>
              <a:rPr lang="zh-CN" altLang="en-US" sz="3600" b="1" dirty="0">
                <a:solidFill>
                  <a:srgbClr val="005097"/>
                </a:solidFill>
                <a:latin typeface="华文彩云" panose="02010800040101010101" pitchFamily="2" charset="-122"/>
                <a:ea typeface="华文彩云" panose="02010800040101010101" pitchFamily="2" charset="-122"/>
              </a:rPr>
              <a:t>双向补助</a:t>
            </a:r>
            <a:r>
              <a:rPr lang="en-US" altLang="zh-CN" sz="3600" b="1" dirty="0">
                <a:solidFill>
                  <a:srgbClr val="005097"/>
                </a:solidFill>
                <a:latin typeface="华文彩云" panose="02010800040101010101" pitchFamily="2" charset="-122"/>
                <a:ea typeface="华文彩云" panose="02010800040101010101" pitchFamily="2" charset="-122"/>
              </a:rPr>
              <a:t>---</a:t>
            </a:r>
            <a:r>
              <a:rPr lang="zh-CN" altLang="en-US" sz="3600" b="1" dirty="0">
                <a:solidFill>
                  <a:srgbClr val="005097"/>
                </a:solidFill>
                <a:latin typeface="华文彩云" panose="02010800040101010101" pitchFamily="2" charset="-122"/>
                <a:ea typeface="华文彩云" panose="02010800040101010101" pitchFamily="2" charset="-122"/>
              </a:rPr>
              <a:t>佐证材料二</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pic>
        <p:nvPicPr>
          <p:cNvPr id="12" name="图片 11"/>
          <p:cNvPicPr>
            <a:picLocks noChangeAspect="1"/>
          </p:cNvPicPr>
          <p:nvPr/>
        </p:nvPicPr>
        <p:blipFill>
          <a:blip r:embed="rId1"/>
          <a:stretch>
            <a:fillRect/>
          </a:stretch>
        </p:blipFill>
        <p:spPr>
          <a:xfrm>
            <a:off x="7289800" y="1771015"/>
            <a:ext cx="2863850" cy="4055745"/>
          </a:xfrm>
          <a:prstGeom prst="rect">
            <a:avLst/>
          </a:prstGeom>
          <a:ln>
            <a:solidFill>
              <a:schemeClr val="tx1"/>
            </a:solidFill>
          </a:ln>
        </p:spPr>
      </p:pic>
      <p:pic>
        <p:nvPicPr>
          <p:cNvPr id="14" name="图片 13"/>
          <p:cNvPicPr>
            <a:picLocks noChangeAspect="1"/>
          </p:cNvPicPr>
          <p:nvPr/>
        </p:nvPicPr>
        <p:blipFill>
          <a:blip r:embed="rId4"/>
          <a:stretch>
            <a:fillRect/>
          </a:stretch>
        </p:blipFill>
        <p:spPr>
          <a:xfrm>
            <a:off x="9810115" y="1122680"/>
            <a:ext cx="3636645" cy="2386965"/>
          </a:xfrm>
          <a:prstGeom prst="rect">
            <a:avLst/>
          </a:prstGeom>
          <a:ln>
            <a:solidFill>
              <a:schemeClr val="tx1"/>
            </a:solidFill>
          </a:ln>
        </p:spPr>
      </p:pic>
      <p:pic>
        <p:nvPicPr>
          <p:cNvPr id="10" name="图片 9"/>
          <p:cNvPicPr>
            <a:picLocks noChangeAspect="1"/>
          </p:cNvPicPr>
          <p:nvPr/>
        </p:nvPicPr>
        <p:blipFill>
          <a:blip r:embed="rId5"/>
          <a:stretch>
            <a:fillRect/>
          </a:stretch>
        </p:blipFill>
        <p:spPr>
          <a:xfrm>
            <a:off x="2754630" y="1913890"/>
            <a:ext cx="2615565" cy="3595370"/>
          </a:xfrm>
          <a:prstGeom prst="rect">
            <a:avLst/>
          </a:prstGeom>
          <a:ln>
            <a:solidFill>
              <a:schemeClr val="tx1"/>
            </a:solidFill>
          </a:ln>
        </p:spPr>
      </p:pic>
      <p:pic>
        <p:nvPicPr>
          <p:cNvPr id="9" name="图片 8"/>
          <p:cNvPicPr>
            <a:picLocks noChangeAspect="1"/>
          </p:cNvPicPr>
          <p:nvPr/>
        </p:nvPicPr>
        <p:blipFill>
          <a:blip r:embed="rId6"/>
          <a:stretch>
            <a:fillRect/>
          </a:stretch>
        </p:blipFill>
        <p:spPr>
          <a:xfrm>
            <a:off x="234315" y="1569085"/>
            <a:ext cx="2807335" cy="3470275"/>
          </a:xfrm>
          <a:prstGeom prst="rect">
            <a:avLst/>
          </a:prstGeom>
          <a:ln>
            <a:solidFill>
              <a:schemeClr val="tx1"/>
            </a:solidFill>
          </a:ln>
        </p:spPr>
      </p:pic>
      <p:sp>
        <p:nvSpPr>
          <p:cNvPr id="15" name="矩形 14"/>
          <p:cNvSpPr/>
          <p:nvPr>
            <p:custDataLst>
              <p:tags r:id="rId7"/>
            </p:custDataLst>
          </p:nvPr>
        </p:nvSpPr>
        <p:spPr>
          <a:xfrm>
            <a:off x="5610860" y="2562860"/>
            <a:ext cx="1440815" cy="584835"/>
          </a:xfrm>
          <a:prstGeom prst="rect">
            <a:avLst/>
          </a:prstGeom>
          <a:noFill/>
          <a:ln w="12700">
            <a:solidFill>
              <a:srgbClr val="C00000"/>
            </a:solidFill>
          </a:ln>
          <a:extLst>
            <a:ext uri="{909E8E84-426E-40DD-AFC4-6F175D3DCCD1}">
              <a14:hiddenFill xmlns:a14="http://schemas.microsoft.com/office/drawing/2010/main">
                <a:solidFill>
                  <a:srgbClr val="8EAADC"/>
                </a:solidFill>
              </a14:hiddenFill>
            </a:ext>
          </a:extLst>
        </p:spPr>
        <p:txBody>
          <a:bodyPr vert="horz" wrap="square" lIns="90000" tIns="46800" rIns="90000" bIns="46800" numCol="1" anchor="t" anchorCtr="0" compatLnSpc="1">
            <a:normAutofit lnSpcReduction="20000"/>
          </a:bodyPr>
          <a:p>
            <a:pPr>
              <a:lnSpc>
                <a:spcPct val="120000"/>
              </a:lnSpc>
            </a:pPr>
            <a:endParaRPr lang="id-ID" altLang="en-US">
              <a:latin typeface="Arial" panose="020B0604020202020204" pitchFamily="34" charset="0"/>
              <a:ea typeface="微软雅黑" panose="020B0503020204020204" charset="-122"/>
              <a:sym typeface="Arial" panose="020B0604020202020204" pitchFamily="34" charset="0"/>
            </a:endParaRPr>
          </a:p>
        </p:txBody>
      </p:sp>
      <p:sp>
        <p:nvSpPr>
          <p:cNvPr id="16" name="矩形 15"/>
          <p:cNvSpPr/>
          <p:nvPr>
            <p:custDataLst>
              <p:tags r:id="rId8"/>
            </p:custDataLst>
          </p:nvPr>
        </p:nvSpPr>
        <p:spPr>
          <a:xfrm>
            <a:off x="7434580" y="1842770"/>
            <a:ext cx="2284095" cy="585470"/>
          </a:xfrm>
          <a:prstGeom prst="rect">
            <a:avLst/>
          </a:prstGeom>
          <a:noFill/>
          <a:ln w="12700">
            <a:solidFill>
              <a:srgbClr val="C00000"/>
            </a:solidFill>
          </a:ln>
          <a:extLst>
            <a:ext uri="{909E8E84-426E-40DD-AFC4-6F175D3DCCD1}">
              <a14:hiddenFill xmlns:a14="http://schemas.microsoft.com/office/drawing/2010/main">
                <a:solidFill>
                  <a:srgbClr val="8EAADC"/>
                </a:solidFill>
              </a14:hiddenFill>
            </a:ext>
          </a:extLst>
        </p:spPr>
        <p:txBody>
          <a:bodyPr vert="horz" wrap="square" lIns="90000" tIns="46800" rIns="90000" bIns="46800" numCol="1" anchor="t" anchorCtr="0" compatLnSpc="1">
            <a:normAutofit lnSpcReduction="20000"/>
          </a:bodyPr>
          <a:p>
            <a:pPr>
              <a:lnSpc>
                <a:spcPct val="120000"/>
              </a:lnSpc>
            </a:pPr>
            <a:endParaRPr lang="id-ID" altLang="en-US">
              <a:latin typeface="Arial" panose="020B0604020202020204" pitchFamily="34" charset="0"/>
              <a:ea typeface="微软雅黑" panose="020B0503020204020204" charset="-122"/>
              <a:sym typeface="Arial" panose="020B0604020202020204" pitchFamily="34" charset="0"/>
            </a:endParaRPr>
          </a:p>
        </p:txBody>
      </p:sp>
      <p:pic>
        <p:nvPicPr>
          <p:cNvPr id="17" name="图片 16"/>
          <p:cNvPicPr>
            <a:picLocks noChangeAspect="1"/>
          </p:cNvPicPr>
          <p:nvPr/>
        </p:nvPicPr>
        <p:blipFill>
          <a:blip r:embed="rId9"/>
          <a:stretch>
            <a:fillRect/>
          </a:stretch>
        </p:blipFill>
        <p:spPr>
          <a:xfrm>
            <a:off x="4626610" y="4003040"/>
            <a:ext cx="2286635" cy="3040380"/>
          </a:xfrm>
          <a:prstGeom prst="rect">
            <a:avLst/>
          </a:prstGeom>
        </p:spPr>
      </p:pic>
      <p:sp>
        <p:nvSpPr>
          <p:cNvPr id="18" name="矩形 17"/>
          <p:cNvSpPr/>
          <p:nvPr>
            <p:custDataLst>
              <p:tags r:id="rId10"/>
            </p:custDataLst>
          </p:nvPr>
        </p:nvSpPr>
        <p:spPr>
          <a:xfrm>
            <a:off x="4842510" y="4723130"/>
            <a:ext cx="1966595" cy="699135"/>
          </a:xfrm>
          <a:prstGeom prst="rect">
            <a:avLst/>
          </a:prstGeom>
          <a:noFill/>
          <a:ln w="12700">
            <a:solidFill>
              <a:srgbClr val="C00000"/>
            </a:solidFill>
          </a:ln>
          <a:extLst>
            <a:ext uri="{909E8E84-426E-40DD-AFC4-6F175D3DCCD1}">
              <a14:hiddenFill xmlns:a14="http://schemas.microsoft.com/office/drawing/2010/main">
                <a:solidFill>
                  <a:srgbClr val="8EAADC"/>
                </a:solidFill>
              </a14:hiddenFill>
            </a:ext>
          </a:extLst>
        </p:spPr>
        <p:txBody>
          <a:bodyPr vert="horz" wrap="square" lIns="90000" tIns="46800" rIns="90000" bIns="46800" numCol="1" anchor="t" anchorCtr="0" compatLnSpc="1">
            <a:normAutofit lnSpcReduction="20000"/>
          </a:bodyPr>
          <a:p>
            <a:pPr>
              <a:lnSpc>
                <a:spcPct val="120000"/>
              </a:lnSpc>
            </a:pPr>
            <a:endParaRPr lang="id-ID" altLang="en-US">
              <a:latin typeface="Arial" panose="020B0604020202020204" pitchFamily="34" charset="0"/>
              <a:ea typeface="微软雅黑" panose="020B0503020204020204" charset="-122"/>
              <a:sym typeface="Arial" panose="020B0604020202020204" pitchFamily="34" charset="0"/>
            </a:endParaRPr>
          </a:p>
        </p:txBody>
      </p:sp>
      <p:sp>
        <p:nvSpPr>
          <p:cNvPr id="19" name="文本框 18"/>
          <p:cNvSpPr txBox="1"/>
          <p:nvPr/>
        </p:nvSpPr>
        <p:spPr>
          <a:xfrm>
            <a:off x="810260" y="5509260"/>
            <a:ext cx="1445895" cy="506730"/>
          </a:xfrm>
          <a:prstGeom prst="rect">
            <a:avLst/>
          </a:prstGeom>
          <a:noFill/>
        </p:spPr>
        <p:txBody>
          <a:bodyPr wrap="square" rtlCol="0">
            <a:spAutoFit/>
          </a:bodyPr>
          <a:p>
            <a:r>
              <a:rPr lang="zh-CN" altLang="en-US">
                <a:solidFill>
                  <a:srgbClr val="C00000"/>
                </a:solidFill>
                <a:latin typeface="华文中宋" panose="02010600040101010101" pitchFamily="2" charset="-122"/>
                <a:ea typeface="华文中宋" panose="02010600040101010101" pitchFamily="2" charset="-122"/>
              </a:rPr>
              <a:t>一致性</a:t>
            </a:r>
            <a:endParaRPr lang="zh-CN" altLang="en-US">
              <a:solidFill>
                <a:srgbClr val="C00000"/>
              </a:solidFill>
              <a:latin typeface="华文中宋" panose="02010600040101010101" pitchFamily="2" charset="-122"/>
              <a:ea typeface="华文中宋" panose="02010600040101010101" pitchFamily="2" charset="-122"/>
            </a:endParaRPr>
          </a:p>
        </p:txBody>
      </p:sp>
      <p:sp>
        <p:nvSpPr>
          <p:cNvPr id="20" name="文本框 19"/>
          <p:cNvSpPr txBox="1"/>
          <p:nvPr>
            <p:custDataLst>
              <p:tags r:id="rId11"/>
            </p:custDataLst>
          </p:nvPr>
        </p:nvSpPr>
        <p:spPr>
          <a:xfrm>
            <a:off x="5405755" y="330835"/>
            <a:ext cx="1736090" cy="506730"/>
          </a:xfrm>
          <a:prstGeom prst="rect">
            <a:avLst/>
          </a:prstGeom>
          <a:noFill/>
        </p:spPr>
        <p:txBody>
          <a:bodyPr wrap="square" rtlCol="0">
            <a:spAutoFit/>
          </a:bodyPr>
          <a:p>
            <a:r>
              <a:rPr lang="zh-CN" altLang="en-US">
                <a:solidFill>
                  <a:srgbClr val="C00000"/>
                </a:solidFill>
                <a:latin typeface="华文中宋" panose="02010600040101010101" pitchFamily="2" charset="-122"/>
                <a:ea typeface="华文中宋" panose="02010600040101010101" pitchFamily="2" charset="-122"/>
              </a:rPr>
              <a:t>金额明确</a:t>
            </a:r>
            <a:endParaRPr lang="zh-CN" altLang="en-US">
              <a:solidFill>
                <a:srgbClr val="C00000"/>
              </a:solidFill>
              <a:latin typeface="华文中宋" panose="02010600040101010101" pitchFamily="2" charset="-122"/>
              <a:ea typeface="华文中宋" panose="02010600040101010101" pitchFamily="2" charset="-122"/>
            </a:endParaRPr>
          </a:p>
        </p:txBody>
      </p:sp>
      <p:sp>
        <p:nvSpPr>
          <p:cNvPr id="21" name="文本框 20"/>
          <p:cNvSpPr txBox="1"/>
          <p:nvPr>
            <p:custDataLst>
              <p:tags r:id="rId12"/>
            </p:custDataLst>
          </p:nvPr>
        </p:nvSpPr>
        <p:spPr>
          <a:xfrm>
            <a:off x="7289800" y="6523355"/>
            <a:ext cx="1703705" cy="506730"/>
          </a:xfrm>
          <a:prstGeom prst="rect">
            <a:avLst/>
          </a:prstGeom>
          <a:noFill/>
        </p:spPr>
        <p:txBody>
          <a:bodyPr wrap="square" rtlCol="0">
            <a:spAutoFit/>
          </a:bodyPr>
          <a:p>
            <a:r>
              <a:rPr lang="zh-CN" altLang="en-US">
                <a:solidFill>
                  <a:srgbClr val="C00000"/>
                </a:solidFill>
                <a:latin typeface="华文中宋" panose="02010600040101010101" pitchFamily="2" charset="-122"/>
                <a:ea typeface="华文中宋" panose="02010600040101010101" pitchFamily="2" charset="-122"/>
              </a:rPr>
              <a:t>脱密处理</a:t>
            </a:r>
            <a:endParaRPr lang="zh-CN" altLang="en-US">
              <a:solidFill>
                <a:srgbClr val="C00000"/>
              </a:solidFill>
              <a:latin typeface="华文中宋" panose="02010600040101010101" pitchFamily="2" charset="-122"/>
              <a:ea typeface="华文中宋" panose="02010600040101010101" pitchFamily="2" charset="-122"/>
            </a:endParaRPr>
          </a:p>
        </p:txBody>
      </p:sp>
      <p:sp>
        <p:nvSpPr>
          <p:cNvPr id="22" name="文本框 21"/>
          <p:cNvSpPr txBox="1"/>
          <p:nvPr>
            <p:custDataLst>
              <p:tags r:id="rId13"/>
            </p:custDataLst>
          </p:nvPr>
        </p:nvSpPr>
        <p:spPr>
          <a:xfrm>
            <a:off x="7938770" y="330835"/>
            <a:ext cx="1703705" cy="1337945"/>
          </a:xfrm>
          <a:prstGeom prst="rect">
            <a:avLst/>
          </a:prstGeom>
          <a:noFill/>
        </p:spPr>
        <p:txBody>
          <a:bodyPr wrap="square" rtlCol="0">
            <a:spAutoFit/>
          </a:bodyPr>
          <a:p>
            <a:r>
              <a:rPr lang="zh-CN" altLang="en-US">
                <a:solidFill>
                  <a:srgbClr val="C00000"/>
                </a:solidFill>
                <a:latin typeface="华文中宋" panose="02010600040101010101" pitchFamily="2" charset="-122"/>
                <a:ea typeface="华文中宋" panose="02010600040101010101" pitchFamily="2" charset="-122"/>
              </a:rPr>
              <a:t>明确检验检测（研究）内容</a:t>
            </a:r>
            <a:endParaRPr lang="zh-CN" altLang="en-US">
              <a:solidFill>
                <a:srgbClr val="C00000"/>
              </a:solidFill>
              <a:latin typeface="华文中宋" panose="02010600040101010101" pitchFamily="2" charset="-122"/>
              <a:ea typeface="华文中宋" panose="02010600040101010101" pitchFamily="2" charset="-122"/>
            </a:endParaRPr>
          </a:p>
        </p:txBody>
      </p:sp>
      <p:sp>
        <p:nvSpPr>
          <p:cNvPr id="23" name="文本框 22"/>
          <p:cNvSpPr txBox="1"/>
          <p:nvPr>
            <p:custDataLst>
              <p:tags r:id="rId14"/>
            </p:custDataLst>
          </p:nvPr>
        </p:nvSpPr>
        <p:spPr>
          <a:xfrm>
            <a:off x="10963275" y="3858895"/>
            <a:ext cx="1445895" cy="506730"/>
          </a:xfrm>
          <a:prstGeom prst="rect">
            <a:avLst/>
          </a:prstGeom>
          <a:noFill/>
        </p:spPr>
        <p:txBody>
          <a:bodyPr wrap="square" rtlCol="0">
            <a:spAutoFit/>
          </a:bodyPr>
          <a:p>
            <a:r>
              <a:rPr lang="zh-CN" altLang="en-US">
                <a:solidFill>
                  <a:srgbClr val="C00000"/>
                </a:solidFill>
                <a:latin typeface="华文中宋" panose="02010600040101010101" pitchFamily="2" charset="-122"/>
                <a:ea typeface="华文中宋" panose="02010600040101010101" pitchFamily="2" charset="-122"/>
              </a:rPr>
              <a:t>完整性</a:t>
            </a:r>
            <a:endParaRPr lang="zh-CN" altLang="en-US">
              <a:solidFill>
                <a:srgbClr val="C00000"/>
              </a:solidFill>
              <a:latin typeface="华文中宋" panose="02010600040101010101" pitchFamily="2" charset="-122"/>
              <a:ea typeface="华文中宋" panose="02010600040101010101" pitchFamily="2"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sp>
        <p:nvSpPr>
          <p:cNvPr id="5" name="文本框 4"/>
          <p:cNvSpPr txBox="1"/>
          <p:nvPr>
            <p:custDataLst>
              <p:tags r:id="rId2"/>
            </p:custDataLst>
          </p:nvPr>
        </p:nvSpPr>
        <p:spPr>
          <a:xfrm>
            <a:off x="350520" y="266700"/>
            <a:ext cx="5328285" cy="645160"/>
          </a:xfrm>
          <a:prstGeom prst="rect">
            <a:avLst/>
          </a:prstGeom>
          <a:noFill/>
        </p:spPr>
        <p:txBody>
          <a:bodyPr wrap="square" rtlCol="0">
            <a:spAutoFit/>
          </a:bodyPr>
          <a:p>
            <a:r>
              <a:rPr lang="zh-CN" altLang="en-US" sz="3600" b="1" dirty="0">
                <a:solidFill>
                  <a:srgbClr val="005097"/>
                </a:solidFill>
                <a:latin typeface="华文彩云" panose="02010800040101010101" pitchFamily="2" charset="-122"/>
                <a:ea typeface="华文彩云" panose="02010800040101010101" pitchFamily="2" charset="-122"/>
              </a:rPr>
              <a:t>双向补助</a:t>
            </a:r>
            <a:r>
              <a:rPr lang="en-US" altLang="zh-CN" sz="3600" b="1" dirty="0">
                <a:solidFill>
                  <a:srgbClr val="005097"/>
                </a:solidFill>
                <a:latin typeface="华文彩云" panose="02010800040101010101" pitchFamily="2" charset="-122"/>
                <a:ea typeface="华文彩云" panose="02010800040101010101" pitchFamily="2" charset="-122"/>
              </a:rPr>
              <a:t>---</a:t>
            </a:r>
            <a:r>
              <a:rPr lang="zh-CN" altLang="en-US" sz="3600" b="1" dirty="0">
                <a:solidFill>
                  <a:srgbClr val="005097"/>
                </a:solidFill>
                <a:latin typeface="华文彩云" panose="02010800040101010101" pitchFamily="2" charset="-122"/>
                <a:ea typeface="华文彩云" panose="02010800040101010101" pitchFamily="2" charset="-122"/>
              </a:rPr>
              <a:t>佐证材料三</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pic>
        <p:nvPicPr>
          <p:cNvPr id="3" name="图片 2"/>
          <p:cNvPicPr>
            <a:picLocks noChangeAspect="1"/>
          </p:cNvPicPr>
          <p:nvPr/>
        </p:nvPicPr>
        <p:blipFill>
          <a:blip r:embed="rId3"/>
          <a:stretch>
            <a:fillRect/>
          </a:stretch>
        </p:blipFill>
        <p:spPr>
          <a:xfrm>
            <a:off x="10381615" y="1122680"/>
            <a:ext cx="2997835" cy="3582035"/>
          </a:xfrm>
          <a:prstGeom prst="rect">
            <a:avLst/>
          </a:prstGeom>
          <a:ln>
            <a:solidFill>
              <a:schemeClr val="tx1"/>
            </a:solidFill>
          </a:ln>
        </p:spPr>
      </p:pic>
      <p:sp>
        <p:nvSpPr>
          <p:cNvPr id="20" name="文本框 19"/>
          <p:cNvSpPr txBox="1"/>
          <p:nvPr>
            <p:custDataLst>
              <p:tags r:id="rId4"/>
            </p:custDataLst>
          </p:nvPr>
        </p:nvSpPr>
        <p:spPr>
          <a:xfrm>
            <a:off x="449580" y="5533390"/>
            <a:ext cx="5953125" cy="922020"/>
          </a:xfrm>
          <a:prstGeom prst="rect">
            <a:avLst/>
          </a:prstGeom>
          <a:noFill/>
        </p:spPr>
        <p:txBody>
          <a:bodyPr wrap="square" rtlCol="0">
            <a:spAutoFit/>
          </a:bodyPr>
          <a:p>
            <a:pPr marL="457200" indent="-457200">
              <a:buFont typeface="Wingdings" panose="05000000000000000000" charset="0"/>
              <a:buChar char="ü"/>
            </a:pPr>
            <a:r>
              <a:rPr lang="zh-CN" altLang="en-US">
                <a:solidFill>
                  <a:srgbClr val="C00000"/>
                </a:solidFill>
                <a:latin typeface="华文中宋" panose="02010600040101010101" pitchFamily="2" charset="-122"/>
                <a:ea typeface="华文中宋" panose="02010600040101010101" pitchFamily="2" charset="-122"/>
              </a:rPr>
              <a:t>发票、合同、检测报告缺一不可，按照仪器分类准备。</a:t>
            </a:r>
            <a:endParaRPr lang="zh-CN" altLang="en-US">
              <a:solidFill>
                <a:srgbClr val="C00000"/>
              </a:solidFill>
              <a:latin typeface="华文中宋" panose="02010600040101010101" pitchFamily="2" charset="-122"/>
              <a:ea typeface="华文中宋" panose="02010600040101010101" pitchFamily="2" charset="-122"/>
            </a:endParaRPr>
          </a:p>
        </p:txBody>
      </p:sp>
      <p:sp>
        <p:nvSpPr>
          <p:cNvPr id="7" name="文本框 6"/>
          <p:cNvSpPr txBox="1"/>
          <p:nvPr/>
        </p:nvSpPr>
        <p:spPr>
          <a:xfrm>
            <a:off x="5678805" y="1122680"/>
            <a:ext cx="4702810" cy="1635760"/>
          </a:xfrm>
          <a:prstGeom prst="rect">
            <a:avLst/>
          </a:prstGeom>
        </p:spPr>
        <p:txBody>
          <a:bodyPr wrap="square">
            <a:noAutofit/>
          </a:bodyPr>
          <a:p>
            <a:pPr marL="457200" indent="-457200" algn="l" defTabSz="1371600">
              <a:buClrTx/>
              <a:buSzTx/>
              <a:buFont typeface="Wingdings" panose="05000000000000000000" charset="0"/>
              <a:buChar char="ü"/>
            </a:pPr>
            <a:r>
              <a:rPr lang="zh-CN" altLang="en-US" sz="2700" b="0" i="0">
                <a:solidFill>
                  <a:srgbClr val="C00000"/>
                </a:solidFill>
                <a:latin typeface="华文中宋" panose="02010600040101010101" pitchFamily="2" charset="-122"/>
                <a:ea typeface="华文中宋" panose="02010600040101010101" pitchFamily="2" charset="-122"/>
              </a:rPr>
              <a:t>对于检测样品30个及以下的，检测报告、数据全部提交；</a:t>
            </a:r>
            <a:endParaRPr lang="zh-CN" altLang="en-US" sz="2700" b="0" i="0">
              <a:solidFill>
                <a:srgbClr val="C00000"/>
              </a:solidFill>
              <a:latin typeface="华文中宋" panose="02010600040101010101" pitchFamily="2" charset="-122"/>
              <a:ea typeface="华文中宋" panose="02010600040101010101" pitchFamily="2" charset="-122"/>
            </a:endParaRPr>
          </a:p>
          <a:p>
            <a:pPr marL="457200" indent="-457200" algn="l" defTabSz="1371600">
              <a:buClrTx/>
              <a:buSzTx/>
              <a:buFont typeface="Wingdings" panose="05000000000000000000" charset="0"/>
              <a:buChar char="ü"/>
            </a:pPr>
            <a:r>
              <a:rPr lang="zh-CN" altLang="en-US" sz="2700" b="0" i="0">
                <a:solidFill>
                  <a:srgbClr val="C00000"/>
                </a:solidFill>
                <a:latin typeface="华文中宋" panose="02010600040101010101" pitchFamily="2" charset="-122"/>
                <a:ea typeface="华文中宋" panose="02010600040101010101" pitchFamily="2" charset="-122"/>
              </a:rPr>
              <a:t>对于检测样品30个以上的，提供不少于</a:t>
            </a:r>
            <a:r>
              <a:rPr lang="en-US" altLang="zh-CN" sz="2700" b="0" i="0">
                <a:solidFill>
                  <a:srgbClr val="C00000"/>
                </a:solidFill>
                <a:latin typeface="华文中宋" panose="02010600040101010101" pitchFamily="2" charset="-122"/>
                <a:ea typeface="华文中宋" panose="02010600040101010101" pitchFamily="2" charset="-122"/>
              </a:rPr>
              <a:t>3</a:t>
            </a:r>
            <a:r>
              <a:rPr lang="en-US" altLang="zh-CN" sz="2700" b="0" i="0">
                <a:solidFill>
                  <a:srgbClr val="C00000"/>
                </a:solidFill>
                <a:latin typeface="华文中宋" panose="02010600040101010101" pitchFamily="2" charset="-122"/>
                <a:ea typeface="华文中宋" panose="02010600040101010101" pitchFamily="2" charset="-122"/>
              </a:rPr>
              <a:t>0</a:t>
            </a:r>
            <a:r>
              <a:rPr lang="zh-CN" altLang="en-US" sz="2700" b="0" i="0">
                <a:solidFill>
                  <a:srgbClr val="C00000"/>
                </a:solidFill>
                <a:latin typeface="华文中宋" panose="02010600040101010101" pitchFamily="2" charset="-122"/>
                <a:ea typeface="华文中宋" panose="02010600040101010101" pitchFamily="2" charset="-122"/>
              </a:rPr>
              <a:t>个检测数据及数据列表，并加盖相应公章即可；</a:t>
            </a:r>
            <a:endParaRPr lang="zh-CN" altLang="en-US" sz="2700" b="0" i="0">
              <a:solidFill>
                <a:srgbClr val="C00000"/>
              </a:solidFill>
              <a:latin typeface="华文中宋" panose="02010600040101010101" pitchFamily="2" charset="-122"/>
              <a:ea typeface="华文中宋" panose="02010600040101010101" pitchFamily="2" charset="-122"/>
            </a:endParaRPr>
          </a:p>
        </p:txBody>
      </p:sp>
      <p:pic>
        <p:nvPicPr>
          <p:cNvPr id="9" name="图片 8"/>
          <p:cNvPicPr>
            <a:picLocks noChangeAspect="1"/>
          </p:cNvPicPr>
          <p:nvPr/>
        </p:nvPicPr>
        <p:blipFill>
          <a:blip r:embed="rId5"/>
          <a:stretch>
            <a:fillRect/>
          </a:stretch>
        </p:blipFill>
        <p:spPr>
          <a:xfrm>
            <a:off x="6426835" y="4867275"/>
            <a:ext cx="6773545" cy="2431415"/>
          </a:xfrm>
          <a:prstGeom prst="rect">
            <a:avLst/>
          </a:prstGeom>
        </p:spPr>
      </p:pic>
      <p:pic>
        <p:nvPicPr>
          <p:cNvPr id="6" name="图片 5"/>
          <p:cNvPicPr>
            <a:picLocks noChangeAspect="1"/>
          </p:cNvPicPr>
          <p:nvPr/>
        </p:nvPicPr>
        <p:blipFill>
          <a:blip r:embed="rId6"/>
          <a:stretch>
            <a:fillRect/>
          </a:stretch>
        </p:blipFill>
        <p:spPr>
          <a:xfrm>
            <a:off x="90170" y="1123315"/>
            <a:ext cx="5451475" cy="3622675"/>
          </a:xfrm>
          <a:prstGeom prst="rect">
            <a:avLst/>
          </a:prstGeom>
          <a:ln>
            <a:solidFill>
              <a:schemeClr val="tx1"/>
            </a:solid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9611831" y="7178841"/>
            <a:ext cx="3114263" cy="384590"/>
          </a:xfrm>
          <a:prstGeom prst="rect">
            <a:avLst/>
          </a:prstGeom>
        </p:spPr>
      </p:pic>
      <p:sp>
        <p:nvSpPr>
          <p:cNvPr id="2" name="文本框 1"/>
          <p:cNvSpPr txBox="1"/>
          <p:nvPr/>
        </p:nvSpPr>
        <p:spPr>
          <a:xfrm>
            <a:off x="4729499" y="1842678"/>
            <a:ext cx="8784976" cy="507831"/>
          </a:xfrm>
          <a:prstGeom prst="rect">
            <a:avLst/>
          </a:prstGeom>
          <a:noFill/>
        </p:spPr>
        <p:txBody>
          <a:bodyPr wrap="square" rtlCol="0">
            <a:spAutoFit/>
          </a:bodyPr>
          <a:lstStyle/>
          <a:p>
            <a:r>
              <a:rPr lang="zh-CN" altLang="en-US" dirty="0">
                <a:highlight>
                  <a:srgbClr val="FFFF00"/>
                </a:highlight>
              </a:rPr>
              <a:t>联系方式：</a:t>
            </a:r>
            <a:r>
              <a:rPr lang="en-US" altLang="zh-CN" dirty="0">
                <a:highlight>
                  <a:srgbClr val="FFFF00"/>
                </a:highlight>
              </a:rPr>
              <a:t>0731--84586974</a:t>
            </a:r>
            <a:endParaRPr lang="en-US" altLang="zh-CN" dirty="0">
              <a:highlight>
                <a:srgbClr val="FFFF00"/>
              </a:highlight>
            </a:endParaRPr>
          </a:p>
        </p:txBody>
      </p:sp>
      <p:pic>
        <p:nvPicPr>
          <p:cNvPr id="5" name="图片 4" descr="截图-2025年10月16日 16时27分55秒"/>
          <p:cNvPicPr>
            <a:picLocks noChangeAspect="1"/>
          </p:cNvPicPr>
          <p:nvPr/>
        </p:nvPicPr>
        <p:blipFill>
          <a:blip r:embed="rId2"/>
          <a:stretch>
            <a:fillRect/>
          </a:stretch>
        </p:blipFill>
        <p:spPr>
          <a:xfrm>
            <a:off x="10795" y="7620"/>
            <a:ext cx="13695925" cy="7704000"/>
          </a:xfrm>
          <a:prstGeom prst="rect">
            <a:avLst/>
          </a:prstGeom>
        </p:spPr>
      </p:pic>
      <p:sp>
        <p:nvSpPr>
          <p:cNvPr id="6" name="标题 5"/>
          <p:cNvSpPr>
            <a:spLocks noGrp="1"/>
          </p:cNvSpPr>
          <p:nvPr>
            <p:ph type="ctrTitle"/>
          </p:nvPr>
        </p:nvSpPr>
        <p:spPr>
          <a:xfrm>
            <a:off x="854829" y="1842726"/>
            <a:ext cx="11659950" cy="1654459"/>
          </a:xfrm>
        </p:spPr>
        <p:txBody>
          <a:bodyPr anchor="ctr" anchorCtr="0"/>
          <a:p>
            <a:r>
              <a:rPr lang="zh-CN" altLang="en-US" sz="8800" b="1">
                <a:solidFill>
                  <a:schemeClr val="bg1"/>
                </a:solidFill>
              </a:rPr>
              <a:t>谢谢</a:t>
            </a:r>
            <a:endParaRPr lang="zh-CN" altLang="en-US" sz="8800" b="1">
              <a:solidFill>
                <a:schemeClr val="bg1"/>
              </a:solidFill>
            </a:endParaRPr>
          </a:p>
        </p:txBody>
      </p:sp>
      <p:sp>
        <p:nvSpPr>
          <p:cNvPr id="12" name="文本框 11"/>
          <p:cNvSpPr txBox="1"/>
          <p:nvPr/>
        </p:nvSpPr>
        <p:spPr>
          <a:xfrm>
            <a:off x="2951480" y="3496945"/>
            <a:ext cx="9270365" cy="1337945"/>
          </a:xfrm>
          <a:prstGeom prst="rect">
            <a:avLst/>
          </a:prstGeom>
          <a:noFill/>
        </p:spPr>
        <p:txBody>
          <a:bodyPr wrap="square" rtlCol="0">
            <a:spAutoFit/>
          </a:bodyPr>
          <a:p>
            <a:pPr>
              <a:lnSpc>
                <a:spcPct val="150000"/>
              </a:lnSpc>
            </a:pPr>
            <a:r>
              <a:rPr lang="zh-CN" altLang="en-US">
                <a:solidFill>
                  <a:schemeClr val="bg1"/>
                </a:solidFill>
              </a:rPr>
              <a:t>联系人：湖南省科学技术厅</a:t>
            </a:r>
            <a:r>
              <a:rPr lang="en-US" altLang="zh-CN">
                <a:solidFill>
                  <a:schemeClr val="bg1"/>
                </a:solidFill>
              </a:rPr>
              <a:t>  0731-</a:t>
            </a:r>
            <a:r>
              <a:rPr lang="en-US" altLang="zh-CN">
                <a:solidFill>
                  <a:schemeClr val="bg1"/>
                </a:solidFill>
                <a:sym typeface="+mn-ea"/>
              </a:rPr>
              <a:t>88988715</a:t>
            </a:r>
            <a:r>
              <a:rPr lang="zh-CN" altLang="en-US">
                <a:solidFill>
                  <a:schemeClr val="bg1"/>
                </a:solidFill>
                <a:sym typeface="+mn-ea"/>
              </a:rPr>
              <a:t>（政策咨询）</a:t>
            </a:r>
            <a:endParaRPr lang="en-US" altLang="zh-CN">
              <a:solidFill>
                <a:schemeClr val="bg1"/>
              </a:solidFill>
            </a:endParaRPr>
          </a:p>
          <a:p>
            <a:pPr marL="720090" fontAlgn="auto">
              <a:lnSpc>
                <a:spcPct val="150000"/>
              </a:lnSpc>
            </a:pPr>
            <a:r>
              <a:rPr lang="en-US" altLang="zh-CN">
                <a:solidFill>
                  <a:schemeClr val="bg1"/>
                </a:solidFill>
              </a:rPr>
              <a:t>        </a:t>
            </a:r>
            <a:r>
              <a:rPr lang="zh-CN" altLang="en-US">
                <a:solidFill>
                  <a:schemeClr val="bg1"/>
                </a:solidFill>
              </a:rPr>
              <a:t>湖南省信息研究所</a:t>
            </a:r>
            <a:r>
              <a:rPr lang="en-US" altLang="zh-CN">
                <a:solidFill>
                  <a:schemeClr val="bg1"/>
                </a:solidFill>
              </a:rPr>
              <a:t>  0731-84586974</a:t>
            </a:r>
            <a:r>
              <a:rPr lang="zh-CN" altLang="en-US">
                <a:solidFill>
                  <a:schemeClr val="bg1"/>
                </a:solidFill>
              </a:rPr>
              <a:t>（仪器入网）</a:t>
            </a:r>
            <a:endParaRPr lang="zh-CN" altLang="en-US">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sp>
        <p:nvSpPr>
          <p:cNvPr id="15" name="文本框 14"/>
          <p:cNvSpPr txBox="1"/>
          <p:nvPr/>
        </p:nvSpPr>
        <p:spPr>
          <a:xfrm>
            <a:off x="522090" y="284809"/>
            <a:ext cx="4320480" cy="645160"/>
          </a:xfrm>
          <a:prstGeom prst="rect">
            <a:avLst/>
          </a:prstGeom>
          <a:noFill/>
        </p:spPr>
        <p:txBody>
          <a:bodyPr wrap="square" rtlCol="0">
            <a:spAutoFit/>
          </a:bodyPr>
          <a:lstStyle/>
          <a:p>
            <a:r>
              <a:rPr lang="zh-CN" altLang="en-US" sz="3600" b="1" dirty="0">
                <a:solidFill>
                  <a:srgbClr val="005097"/>
                </a:solidFill>
                <a:latin typeface="华文彩云" panose="02010800040101010101" pitchFamily="2" charset="-122"/>
                <a:ea typeface="华文彩云" panose="02010800040101010101" pitchFamily="2" charset="-122"/>
              </a:rPr>
              <a:t>湖南省政策体系</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sp>
        <p:nvSpPr>
          <p:cNvPr id="5" name="文本框 4"/>
          <p:cNvSpPr txBox="1"/>
          <p:nvPr/>
        </p:nvSpPr>
        <p:spPr>
          <a:xfrm>
            <a:off x="3906520" y="5735320"/>
            <a:ext cx="3383915" cy="1207770"/>
          </a:xfrm>
          <a:prstGeom prst="rect">
            <a:avLst/>
          </a:prstGeom>
          <a:noFill/>
        </p:spPr>
        <p:txBody>
          <a:bodyPr wrap="square" rtlCol="0" anchor="t">
            <a:noAutofit/>
          </a:bodyPr>
          <a:p>
            <a:pPr indent="0" algn="ctr">
              <a:buFont typeface="Wingdings" panose="05000000000000000000" pitchFamily="2" charset="2"/>
              <a:buNone/>
            </a:pPr>
            <a:r>
              <a:rPr lang="en-US" altLang="zh-CN" sz="2000" dirty="0">
                <a:latin typeface="华文中宋" panose="02010600040101010101" pitchFamily="2" charset="-122"/>
                <a:ea typeface="华文中宋" panose="02010600040101010101" pitchFamily="2" charset="-122"/>
                <a:sym typeface="+mn-ea"/>
              </a:rPr>
              <a:t>《</a:t>
            </a:r>
            <a:r>
              <a:rPr lang="zh-CN" altLang="en-US" sz="2000" dirty="0">
                <a:latin typeface="华文中宋" panose="02010600040101010101" pitchFamily="2" charset="-122"/>
                <a:ea typeface="华文中宋" panose="02010600040101010101" pitchFamily="2" charset="-122"/>
                <a:sym typeface="+mn-ea"/>
              </a:rPr>
              <a:t>湖南省重大科研基础设施和大型科研仪器开放共享管理办法</a:t>
            </a:r>
            <a:r>
              <a:rPr lang="en-US" altLang="zh-CN" sz="2000" dirty="0">
                <a:latin typeface="华文中宋" panose="02010600040101010101" pitchFamily="2" charset="-122"/>
                <a:ea typeface="华文中宋" panose="02010600040101010101" pitchFamily="2" charset="-122"/>
                <a:sym typeface="+mn-ea"/>
              </a:rPr>
              <a:t>》</a:t>
            </a:r>
            <a:endParaRPr lang="zh-CN" altLang="en-US" sz="2000" dirty="0">
              <a:latin typeface="华文中宋" panose="02010600040101010101" pitchFamily="2" charset="-122"/>
              <a:ea typeface="华文中宋" panose="02010600040101010101" pitchFamily="2" charset="-122"/>
              <a:sym typeface="+mn-ea"/>
            </a:endParaRPr>
          </a:p>
        </p:txBody>
      </p:sp>
      <p:pic>
        <p:nvPicPr>
          <p:cNvPr id="3" name="图片 2"/>
          <p:cNvPicPr>
            <a:picLocks noChangeAspect="1"/>
          </p:cNvPicPr>
          <p:nvPr/>
        </p:nvPicPr>
        <p:blipFill>
          <a:blip r:embed="rId2"/>
          <a:srcRect r="5112"/>
          <a:stretch>
            <a:fillRect/>
          </a:stretch>
        </p:blipFill>
        <p:spPr>
          <a:xfrm>
            <a:off x="377825" y="1345565"/>
            <a:ext cx="3312160" cy="4107180"/>
          </a:xfrm>
          <a:prstGeom prst="rect">
            <a:avLst/>
          </a:prstGeom>
          <a:ln>
            <a:solidFill>
              <a:srgbClr val="002060"/>
            </a:solidFill>
          </a:ln>
        </p:spPr>
      </p:pic>
      <p:pic>
        <p:nvPicPr>
          <p:cNvPr id="4" name="图片 3"/>
          <p:cNvPicPr>
            <a:picLocks noChangeAspect="1"/>
          </p:cNvPicPr>
          <p:nvPr/>
        </p:nvPicPr>
        <p:blipFill>
          <a:blip r:embed="rId3"/>
          <a:srcRect b="2125"/>
          <a:stretch>
            <a:fillRect/>
          </a:stretch>
        </p:blipFill>
        <p:spPr>
          <a:xfrm>
            <a:off x="7362825" y="1358265"/>
            <a:ext cx="3359785" cy="4094480"/>
          </a:xfrm>
          <a:prstGeom prst="rect">
            <a:avLst/>
          </a:prstGeom>
          <a:ln>
            <a:solidFill>
              <a:srgbClr val="002060"/>
            </a:solidFill>
          </a:ln>
        </p:spPr>
      </p:pic>
      <p:sp>
        <p:nvSpPr>
          <p:cNvPr id="6" name="文本框 5"/>
          <p:cNvSpPr txBox="1"/>
          <p:nvPr/>
        </p:nvSpPr>
        <p:spPr>
          <a:xfrm>
            <a:off x="233680" y="5731510"/>
            <a:ext cx="3390900" cy="1207770"/>
          </a:xfrm>
          <a:prstGeom prst="rect">
            <a:avLst/>
          </a:prstGeom>
          <a:noFill/>
        </p:spPr>
        <p:txBody>
          <a:bodyPr wrap="square" rtlCol="0" anchor="t">
            <a:noAutofit/>
          </a:bodyPr>
          <a:p>
            <a:pPr indent="0" algn="ctr">
              <a:buFont typeface="Wingdings" panose="05000000000000000000" pitchFamily="2" charset="2"/>
              <a:buNone/>
            </a:pPr>
            <a:r>
              <a:rPr lang="en-US" altLang="zh-CN" sz="2000" dirty="0">
                <a:latin typeface="华文中宋" panose="02010600040101010101" pitchFamily="2" charset="-122"/>
                <a:ea typeface="华文中宋" panose="02010600040101010101" pitchFamily="2" charset="-122"/>
                <a:sym typeface="+mn-ea"/>
              </a:rPr>
              <a:t>《</a:t>
            </a:r>
            <a:r>
              <a:rPr lang="zh-CN" altLang="en-US" sz="2000" dirty="0">
                <a:latin typeface="华文中宋" panose="02010600040101010101" pitchFamily="2" charset="-122"/>
                <a:ea typeface="华文中宋" panose="02010600040101010101" pitchFamily="2" charset="-122"/>
                <a:sym typeface="+mn-ea"/>
              </a:rPr>
              <a:t>湖南省重大科研基础设施和大型科研仪器开放共享双向补助实施细则</a:t>
            </a:r>
            <a:r>
              <a:rPr lang="en-US" altLang="zh-CN" sz="2000" dirty="0">
                <a:latin typeface="华文中宋" panose="02010600040101010101" pitchFamily="2" charset="-122"/>
                <a:ea typeface="华文中宋" panose="02010600040101010101" pitchFamily="2" charset="-122"/>
                <a:sym typeface="+mn-ea"/>
              </a:rPr>
              <a:t>》</a:t>
            </a:r>
            <a:endParaRPr lang="zh-CN" altLang="en-US" sz="2000" dirty="0">
              <a:latin typeface="华文中宋" panose="02010600040101010101" pitchFamily="2" charset="-122"/>
              <a:ea typeface="华文中宋" panose="02010600040101010101" pitchFamily="2" charset="-122"/>
              <a:sym typeface="+mn-ea"/>
            </a:endParaRPr>
          </a:p>
        </p:txBody>
      </p:sp>
      <p:sp>
        <p:nvSpPr>
          <p:cNvPr id="8" name="文本框 7"/>
          <p:cNvSpPr txBox="1"/>
          <p:nvPr/>
        </p:nvSpPr>
        <p:spPr>
          <a:xfrm>
            <a:off x="7362825" y="5730240"/>
            <a:ext cx="3455670" cy="1207770"/>
          </a:xfrm>
          <a:prstGeom prst="rect">
            <a:avLst/>
          </a:prstGeom>
          <a:noFill/>
        </p:spPr>
        <p:txBody>
          <a:bodyPr wrap="square" rtlCol="0" anchor="t">
            <a:noAutofit/>
          </a:bodyPr>
          <a:p>
            <a:pPr indent="0" algn="ctr">
              <a:buFont typeface="Wingdings" panose="05000000000000000000" pitchFamily="2" charset="2"/>
              <a:buNone/>
            </a:pPr>
            <a:r>
              <a:rPr lang="zh-CN" altLang="en-US" sz="2000" dirty="0">
                <a:latin typeface="华文中宋" panose="02010600040101010101" pitchFamily="2" charset="-122"/>
                <a:ea typeface="华文中宋" panose="02010600040101010101" pitchFamily="2" charset="-122"/>
                <a:sym typeface="+mn-ea"/>
              </a:rPr>
              <a:t>《湖南省重大科研基础设施和大型科研仪器开放共享工作方案</a:t>
            </a:r>
            <a:r>
              <a:rPr lang="en-US" altLang="zh-CN" sz="2000" dirty="0">
                <a:latin typeface="华文中宋" panose="02010600040101010101" pitchFamily="2" charset="-122"/>
                <a:ea typeface="华文中宋" panose="02010600040101010101" pitchFamily="2" charset="-122"/>
                <a:sym typeface="+mn-ea"/>
              </a:rPr>
              <a:t>》</a:t>
            </a:r>
            <a:endParaRPr lang="zh-CN" altLang="en-US" sz="2000" dirty="0">
              <a:latin typeface="华文中宋" panose="02010600040101010101" pitchFamily="2" charset="-122"/>
              <a:ea typeface="华文中宋" panose="02010600040101010101" pitchFamily="2" charset="-122"/>
              <a:sym typeface="+mn-ea"/>
            </a:endParaRPr>
          </a:p>
        </p:txBody>
      </p:sp>
      <p:sp>
        <p:nvSpPr>
          <p:cNvPr id="9" name="文本框 8"/>
          <p:cNvSpPr txBox="1"/>
          <p:nvPr/>
        </p:nvSpPr>
        <p:spPr>
          <a:xfrm>
            <a:off x="10891520" y="1358265"/>
            <a:ext cx="2526665" cy="4399915"/>
          </a:xfrm>
          <a:prstGeom prst="rect">
            <a:avLst/>
          </a:prstGeom>
        </p:spPr>
        <p:txBody>
          <a:bodyPr wrap="square">
            <a:spAutoFit/>
          </a:bodyPr>
          <a:p>
            <a:pPr marL="342900" indent="-342900" algn="just">
              <a:buFont typeface="Wingdings" panose="05000000000000000000" charset="0"/>
              <a:buChar char="Ø"/>
            </a:pPr>
            <a:r>
              <a:rPr lang="zh-CN" altLang="en-US" sz="2000" b="0" i="0">
                <a:solidFill>
                  <a:srgbClr val="0F1115"/>
                </a:solidFill>
                <a:latin typeface="华文中宋" panose="02010600040101010101" pitchFamily="2" charset="-122"/>
                <a:ea typeface="华文中宋" panose="02010600040101010101" pitchFamily="2" charset="-122"/>
                <a:cs typeface="华文中宋" panose="02010600040101010101" pitchFamily="2" charset="-122"/>
              </a:rPr>
              <a:t>已出台的三个文件共同构建了一个以</a:t>
            </a:r>
            <a:r>
              <a:rPr lang="zh-CN" altLang="en-US" sz="2000" b="0" i="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管理办法为总领、以双向补助细则为激励、以工作方案为路径</a:t>
            </a:r>
            <a:r>
              <a:rPr lang="zh-CN" altLang="en-US" sz="2000" b="0" i="0">
                <a:solidFill>
                  <a:srgbClr val="0F1115"/>
                </a:solidFill>
                <a:latin typeface="华文中宋" panose="02010600040101010101" pitchFamily="2" charset="-122"/>
                <a:ea typeface="华文中宋" panose="02010600040101010101" pitchFamily="2" charset="-122"/>
                <a:cs typeface="华文中宋" panose="02010600040101010101" pitchFamily="2" charset="-122"/>
              </a:rPr>
              <a:t>的湖南省科研设施与仪器开放共享政策体系。</a:t>
            </a:r>
            <a:endParaRPr lang="zh-CN" altLang="en-US" sz="2000" b="0" i="0">
              <a:solidFill>
                <a:srgbClr val="0F1115"/>
              </a:solidFill>
              <a:latin typeface="华文中宋" panose="02010600040101010101" pitchFamily="2" charset="-122"/>
              <a:ea typeface="华文中宋" panose="02010600040101010101" pitchFamily="2" charset="-122"/>
              <a:cs typeface="华文中宋" panose="02010600040101010101" pitchFamily="2" charset="-122"/>
            </a:endParaRPr>
          </a:p>
          <a:p>
            <a:pPr marL="342900" indent="-342900" algn="just">
              <a:buFont typeface="Wingdings" panose="05000000000000000000" charset="0"/>
              <a:buChar char="Ø"/>
            </a:pPr>
            <a:r>
              <a:rPr lang="zh-CN" altLang="en-US" sz="2000" b="0" i="0">
                <a:solidFill>
                  <a:srgbClr val="0F1115"/>
                </a:solidFill>
                <a:latin typeface="华文中宋" panose="02010600040101010101" pitchFamily="2" charset="-122"/>
                <a:ea typeface="华文中宋" panose="02010600040101010101" pitchFamily="2" charset="-122"/>
                <a:cs typeface="华文中宋" panose="02010600040101010101" pitchFamily="2" charset="-122"/>
              </a:rPr>
              <a:t>形成了从</a:t>
            </a:r>
            <a:r>
              <a:rPr lang="zh-CN" altLang="en-US" sz="2000" b="0" i="0">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“管理规范”到“行为激励”再到“落地执行”的完整闭环。</a:t>
            </a:r>
            <a:endParaRPr lang="zh-CN" altLang="en-US" sz="2000" b="0" i="0">
              <a:solidFill>
                <a:srgbClr val="C00000"/>
              </a:solidFill>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10" name="图片 9"/>
          <p:cNvPicPr>
            <a:picLocks noChangeAspect="1"/>
          </p:cNvPicPr>
          <p:nvPr/>
        </p:nvPicPr>
        <p:blipFill>
          <a:blip r:embed="rId4"/>
          <a:stretch>
            <a:fillRect/>
          </a:stretch>
        </p:blipFill>
        <p:spPr>
          <a:xfrm>
            <a:off x="3832225" y="1358265"/>
            <a:ext cx="3367405" cy="4093845"/>
          </a:xfrm>
          <a:prstGeom prst="rect">
            <a:avLst/>
          </a:prstGeom>
          <a:ln>
            <a:solidFill>
              <a:srgbClr val="002060"/>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sp>
        <p:nvSpPr>
          <p:cNvPr id="20" name="矩形 19"/>
          <p:cNvSpPr/>
          <p:nvPr>
            <p:custDataLst>
              <p:tags r:id="rId2"/>
            </p:custDataLst>
          </p:nvPr>
        </p:nvSpPr>
        <p:spPr>
          <a:xfrm>
            <a:off x="7046595" y="4004310"/>
            <a:ext cx="6465570" cy="1995805"/>
          </a:xfrm>
          <a:prstGeom prst="rect">
            <a:avLst/>
          </a:prstGeom>
        </p:spPr>
        <p:txBody>
          <a:bodyPr wrap="square" lIns="90000" tIns="46800" rIns="90000" bIns="0" anchor="ctr" anchorCtr="0">
            <a:noAutofit/>
          </a:bodyPr>
          <a:lstStyle/>
          <a:p>
            <a:pPr defTabSz="913765">
              <a:lnSpc>
                <a:spcPct val="120000"/>
              </a:lnSpc>
              <a:defRPr/>
            </a:pPr>
            <a:r>
              <a:rPr lang="zh-CN" altLang="zh-CN" sz="3600" b="1" dirty="0">
                <a:solidFill>
                  <a:srgbClr val="C00000"/>
                </a:solidFill>
                <a:latin typeface="仿宋" panose="02010609060101010101" pitchFamily="49" charset="-122"/>
                <a:ea typeface="仿宋" panose="02010609060101010101" pitchFamily="49" charset="-122"/>
              </a:rPr>
              <a:t>管理职责</a:t>
            </a:r>
            <a:r>
              <a:rPr lang="zh-CN" altLang="zh-CN" sz="3600" b="1" dirty="0">
                <a:latin typeface="仿宋" panose="02010609060101010101" pitchFamily="49" charset="-122"/>
                <a:ea typeface="仿宋" panose="02010609060101010101" pitchFamily="49" charset="-122"/>
              </a:rPr>
              <a:t>、开放共享、</a:t>
            </a:r>
            <a:endParaRPr lang="zh-CN" altLang="zh-CN" sz="3600" b="1" dirty="0">
              <a:latin typeface="仿宋" panose="02010609060101010101" pitchFamily="49" charset="-122"/>
              <a:ea typeface="仿宋" panose="02010609060101010101" pitchFamily="49" charset="-122"/>
            </a:endParaRPr>
          </a:p>
          <a:p>
            <a:pPr defTabSz="913765">
              <a:lnSpc>
                <a:spcPct val="120000"/>
              </a:lnSpc>
              <a:defRPr/>
            </a:pPr>
            <a:r>
              <a:rPr lang="zh-CN" altLang="zh-CN" sz="3600" b="1" dirty="0">
                <a:latin typeface="仿宋" panose="02010609060101010101" pitchFamily="49" charset="-122"/>
                <a:ea typeface="仿宋" panose="02010609060101010101" pitchFamily="49" charset="-122"/>
              </a:rPr>
              <a:t>查重评议、考核和奖惩、</a:t>
            </a:r>
            <a:endParaRPr lang="zh-CN" altLang="zh-CN" sz="3600" b="1" dirty="0">
              <a:latin typeface="仿宋" panose="02010609060101010101" pitchFamily="49" charset="-122"/>
              <a:ea typeface="仿宋" panose="02010609060101010101" pitchFamily="49" charset="-122"/>
            </a:endParaRPr>
          </a:p>
          <a:p>
            <a:pPr defTabSz="913765">
              <a:lnSpc>
                <a:spcPct val="120000"/>
              </a:lnSpc>
              <a:defRPr/>
            </a:pPr>
            <a:r>
              <a:rPr lang="zh-CN" sz="3600" b="1" dirty="0">
                <a:latin typeface="仿宋" panose="02010609060101010101" pitchFamily="49" charset="-122"/>
                <a:ea typeface="仿宋" panose="02010609060101010101" pitchFamily="49" charset="-122"/>
              </a:rPr>
              <a:t>双向补助</a:t>
            </a:r>
            <a:endParaRPr lang="zh-CN" sz="3600" b="1" spc="300" dirty="0">
              <a:solidFill>
                <a:schemeClr val="bg1"/>
              </a:solidFill>
              <a:latin typeface="仿宋" panose="02010609060101010101" pitchFamily="49" charset="-122"/>
              <a:ea typeface="仿宋" panose="02010609060101010101" pitchFamily="49" charset="-122"/>
              <a:cs typeface="微软雅黑" panose="020B0503020204020204" charset="-122"/>
              <a:sym typeface="+mn-lt"/>
            </a:endParaRPr>
          </a:p>
        </p:txBody>
      </p:sp>
      <p:sp>
        <p:nvSpPr>
          <p:cNvPr id="15" name="文本框 14"/>
          <p:cNvSpPr txBox="1"/>
          <p:nvPr/>
        </p:nvSpPr>
        <p:spPr>
          <a:xfrm>
            <a:off x="522090" y="284809"/>
            <a:ext cx="4320480" cy="645160"/>
          </a:xfrm>
          <a:prstGeom prst="rect">
            <a:avLst/>
          </a:prstGeom>
          <a:noFill/>
        </p:spPr>
        <p:txBody>
          <a:bodyPr wrap="square" rtlCol="0">
            <a:spAutoFit/>
          </a:bodyPr>
          <a:lstStyle/>
          <a:p>
            <a:r>
              <a:rPr lang="zh-CN" altLang="en-US" sz="3600" b="1" dirty="0">
                <a:solidFill>
                  <a:srgbClr val="005097"/>
                </a:solidFill>
                <a:latin typeface="华文彩云" panose="02010800040101010101" pitchFamily="2" charset="-122"/>
                <a:ea typeface="华文彩云" panose="02010800040101010101" pitchFamily="2" charset="-122"/>
              </a:rPr>
              <a:t>湖南省政策体系</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sp>
        <p:nvSpPr>
          <p:cNvPr id="5" name="文本框 4"/>
          <p:cNvSpPr txBox="1"/>
          <p:nvPr/>
        </p:nvSpPr>
        <p:spPr>
          <a:xfrm>
            <a:off x="6354445" y="1019810"/>
            <a:ext cx="6311900" cy="2061210"/>
          </a:xfrm>
          <a:prstGeom prst="rect">
            <a:avLst/>
          </a:prstGeom>
          <a:noFill/>
        </p:spPr>
        <p:txBody>
          <a:bodyPr wrap="square" rtlCol="0" anchor="t">
            <a:spAutoFit/>
          </a:bodyPr>
          <a:p>
            <a:pPr indent="0">
              <a:buFont typeface="Wingdings" panose="05000000000000000000" pitchFamily="2" charset="2"/>
              <a:buNone/>
            </a:pPr>
            <a:endParaRPr lang="en-US" altLang="zh-CN" sz="3200" dirty="0">
              <a:latin typeface="华文中宋" panose="02010600040101010101" pitchFamily="2" charset="-122"/>
              <a:ea typeface="华文中宋" panose="02010600040101010101" pitchFamily="2" charset="-122"/>
            </a:endParaRPr>
          </a:p>
          <a:p>
            <a:pPr marL="457200" indent="-457200">
              <a:buFont typeface="Wingdings" panose="05000000000000000000" pitchFamily="2" charset="2"/>
              <a:buChar char="Ø"/>
            </a:pPr>
            <a:r>
              <a:rPr lang="en-US" altLang="zh-CN" sz="3200" dirty="0">
                <a:latin typeface="华文中宋" panose="02010600040101010101" pitchFamily="2" charset="-122"/>
                <a:ea typeface="华文中宋" panose="02010600040101010101" pitchFamily="2" charset="-122"/>
                <a:sym typeface="+mn-ea"/>
              </a:rPr>
              <a:t>《</a:t>
            </a:r>
            <a:r>
              <a:rPr lang="zh-CN" altLang="en-US" sz="3200" dirty="0">
                <a:latin typeface="华文中宋" panose="02010600040101010101" pitchFamily="2" charset="-122"/>
                <a:ea typeface="华文中宋" panose="02010600040101010101" pitchFamily="2" charset="-122"/>
                <a:sym typeface="+mn-ea"/>
              </a:rPr>
              <a:t>湖南省重大科研基础设施和大型科研仪器开放共享管理办法</a:t>
            </a:r>
            <a:r>
              <a:rPr lang="en-US" altLang="zh-CN" sz="3200" dirty="0">
                <a:latin typeface="华文中宋" panose="02010600040101010101" pitchFamily="2" charset="-122"/>
                <a:ea typeface="华文中宋" panose="02010600040101010101" pitchFamily="2" charset="-122"/>
                <a:sym typeface="+mn-ea"/>
              </a:rPr>
              <a:t>》</a:t>
            </a:r>
            <a:r>
              <a:rPr lang="zh-CN" altLang="en-US" sz="3200" dirty="0">
                <a:latin typeface="华文中宋" panose="02010600040101010101" pitchFamily="2" charset="-122"/>
                <a:ea typeface="华文中宋" panose="02010600040101010101" pitchFamily="2" charset="-122"/>
                <a:sym typeface="+mn-ea"/>
              </a:rPr>
              <a:t>（</a:t>
            </a:r>
            <a:r>
              <a:rPr lang="en-US" altLang="zh-CN" sz="3200" dirty="0">
                <a:latin typeface="华文中宋" panose="02010600040101010101" pitchFamily="2" charset="-122"/>
                <a:ea typeface="华文中宋" panose="02010600040101010101" pitchFamily="2" charset="-122"/>
                <a:sym typeface="+mn-ea"/>
              </a:rPr>
              <a:t>2025</a:t>
            </a:r>
            <a:r>
              <a:rPr lang="zh-CN" altLang="en-US" sz="3200" dirty="0">
                <a:latin typeface="华文中宋" panose="02010600040101010101" pitchFamily="2" charset="-122"/>
                <a:ea typeface="华文中宋" panose="02010600040101010101" pitchFamily="2" charset="-122"/>
                <a:sym typeface="+mn-ea"/>
              </a:rPr>
              <a:t>）</a:t>
            </a:r>
            <a:endParaRPr lang="zh-CN" altLang="en-US" sz="3200" dirty="0">
              <a:latin typeface="华文中宋" panose="02010600040101010101" pitchFamily="2" charset="-122"/>
              <a:ea typeface="华文中宋" panose="02010600040101010101" pitchFamily="2" charset="-122"/>
              <a:sym typeface="+mn-ea"/>
            </a:endParaRPr>
          </a:p>
        </p:txBody>
      </p:sp>
      <p:pic>
        <p:nvPicPr>
          <p:cNvPr id="3" name="图片 2"/>
          <p:cNvPicPr>
            <a:picLocks noChangeAspect="1"/>
          </p:cNvPicPr>
          <p:nvPr/>
        </p:nvPicPr>
        <p:blipFill>
          <a:blip r:embed="rId3"/>
          <a:stretch>
            <a:fillRect/>
          </a:stretch>
        </p:blipFill>
        <p:spPr>
          <a:xfrm>
            <a:off x="954405" y="1303655"/>
            <a:ext cx="4525010" cy="5584825"/>
          </a:xfrm>
          <a:prstGeom prst="rect">
            <a:avLst/>
          </a:prstGeom>
          <a:ln>
            <a:solidFill>
              <a:srgbClr val="002060"/>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sp>
        <p:nvSpPr>
          <p:cNvPr id="10" name="文本框 9"/>
          <p:cNvSpPr txBox="1"/>
          <p:nvPr/>
        </p:nvSpPr>
        <p:spPr>
          <a:xfrm>
            <a:off x="450082" y="239520"/>
            <a:ext cx="2592288" cy="645160"/>
          </a:xfrm>
          <a:prstGeom prst="rect">
            <a:avLst/>
          </a:prstGeom>
          <a:noFill/>
        </p:spPr>
        <p:txBody>
          <a:bodyPr wrap="square" rtlCol="0">
            <a:spAutoFit/>
          </a:bodyPr>
          <a:lstStyle/>
          <a:p>
            <a:r>
              <a:rPr lang="zh-CN" altLang="en-US" sz="3600" b="1" dirty="0">
                <a:solidFill>
                  <a:srgbClr val="005097"/>
                </a:solidFill>
                <a:latin typeface="华文彩云" panose="02010800040101010101" pitchFamily="2" charset="-122"/>
                <a:ea typeface="华文彩云" panose="02010800040101010101" pitchFamily="2" charset="-122"/>
              </a:rPr>
              <a:t>基本概念</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pic>
        <p:nvPicPr>
          <p:cNvPr id="3" name="图片 2"/>
          <p:cNvPicPr>
            <a:picLocks noChangeAspect="1"/>
          </p:cNvPicPr>
          <p:nvPr/>
        </p:nvPicPr>
        <p:blipFill>
          <a:blip r:embed="rId2"/>
          <a:stretch>
            <a:fillRect/>
          </a:stretch>
        </p:blipFill>
        <p:spPr>
          <a:xfrm>
            <a:off x="8149590" y="266700"/>
            <a:ext cx="4673600" cy="4620895"/>
          </a:xfrm>
          <a:prstGeom prst="rect">
            <a:avLst/>
          </a:prstGeom>
        </p:spPr>
      </p:pic>
      <p:pic>
        <p:nvPicPr>
          <p:cNvPr id="4" name="图片 3"/>
          <p:cNvPicPr>
            <a:picLocks noChangeAspect="1"/>
          </p:cNvPicPr>
          <p:nvPr/>
        </p:nvPicPr>
        <p:blipFill>
          <a:blip r:embed="rId3"/>
          <a:srcRect t="2904"/>
          <a:stretch>
            <a:fillRect/>
          </a:stretch>
        </p:blipFill>
        <p:spPr>
          <a:xfrm>
            <a:off x="8010525" y="4866640"/>
            <a:ext cx="4951095" cy="2365375"/>
          </a:xfrm>
          <a:prstGeom prst="rect">
            <a:avLst/>
          </a:prstGeom>
        </p:spPr>
      </p:pic>
      <p:sp>
        <p:nvSpPr>
          <p:cNvPr id="6" name="矩形 5"/>
          <p:cNvSpPr/>
          <p:nvPr/>
        </p:nvSpPr>
        <p:spPr>
          <a:xfrm>
            <a:off x="8298815" y="4218940"/>
            <a:ext cx="4464685" cy="3024505"/>
          </a:xfrm>
          <a:prstGeom prst="rect">
            <a:avLst/>
          </a:prstGeom>
          <a:noFill/>
          <a:ln>
            <a:solidFill>
              <a:srgbClr val="C00000"/>
            </a:solidFill>
          </a:ln>
          <a:extLst>
            <a:ext uri="{909E8E84-426E-40DD-AFC4-6F175D3DCCD1}">
              <a14:hiddenFill xmlns:a14="http://schemas.microsoft.com/office/drawing/2010/main">
                <a:solidFill>
                  <a:schemeClr val="accent2"/>
                </a:solidFill>
              </a14:hiddenFill>
            </a:ext>
          </a:extLst>
        </p:spPr>
        <p:style>
          <a:lnRef idx="2">
            <a:schemeClr val="accent1"/>
          </a:lnRef>
          <a:fillRef idx="0">
            <a:srgbClr val="FFFFFF"/>
          </a:fillRef>
          <a:effectRef idx="0">
            <a:srgbClr val="FFFFFF"/>
          </a:effectRef>
          <a:fontRef idx="minor">
            <a:schemeClr val="tx1"/>
          </a:fontRef>
        </p:style>
        <p:txBody>
          <a:bodyPr vert="horz" wrap="square" lIns="90000" tIns="46800" rIns="90000" bIns="46800" numCol="1" anchor="t" anchorCtr="0" compatLnSpc="1">
            <a:normAutofit/>
          </a:bodyPr>
          <a:p>
            <a:pPr>
              <a:lnSpc>
                <a:spcPct val="120000"/>
              </a:lnSpc>
            </a:pPr>
            <a:endParaRPr lang="id-ID" altLang="en-US">
              <a:latin typeface="Arial" panose="020B0604020202020204" pitchFamily="34" charset="0"/>
              <a:ea typeface="微软雅黑" panose="020B0503020204020204" charset="-122"/>
              <a:sym typeface="Arial" panose="020B0604020202020204" pitchFamily="34" charset="0"/>
            </a:endParaRPr>
          </a:p>
        </p:txBody>
      </p:sp>
      <p:sp>
        <p:nvSpPr>
          <p:cNvPr id="7" name="文本框 6"/>
          <p:cNvSpPr txBox="1"/>
          <p:nvPr/>
        </p:nvSpPr>
        <p:spPr>
          <a:xfrm>
            <a:off x="594360" y="1050925"/>
            <a:ext cx="7143115" cy="4731385"/>
          </a:xfrm>
          <a:prstGeom prst="rect">
            <a:avLst/>
          </a:prstGeom>
          <a:noFill/>
          <a:ln w="9525">
            <a:noFill/>
          </a:ln>
        </p:spPr>
        <p:txBody>
          <a:bodyPr wrap="square">
            <a:noAutofit/>
          </a:bodyPr>
          <a:p>
            <a:pPr indent="408305"/>
            <a:r>
              <a:rPr lang="zh-CN" sz="2200" b="1">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一、重大科研基础设施和大型科研仪器</a:t>
            </a:r>
            <a:endParaRPr lang="zh-CN" sz="2200" b="1">
              <a:solidFill>
                <a:srgbClr val="000000"/>
              </a:solidFill>
              <a:latin typeface="华文中宋" panose="02010600040101010101" pitchFamily="2" charset="-122"/>
              <a:ea typeface="华文中宋" panose="02010600040101010101" pitchFamily="2" charset="-122"/>
              <a:cs typeface="华文中宋" panose="02010600040101010101" pitchFamily="2" charset="-122"/>
            </a:endParaRPr>
          </a:p>
          <a:p>
            <a:pPr marL="342900" indent="-342900">
              <a:buFont typeface="Wingdings" panose="05000000000000000000" charset="0"/>
              <a:buChar char="ü"/>
            </a:pPr>
            <a:r>
              <a:rPr lang="zh-CN" sz="2200" b="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全部或部分利用财政资金投入建设和购置（单位性质）</a:t>
            </a:r>
            <a:endParaRPr lang="zh-CN" sz="2200" b="0">
              <a:solidFill>
                <a:srgbClr val="000000"/>
              </a:solidFill>
              <a:latin typeface="华文中宋" panose="02010600040101010101" pitchFamily="2" charset="-122"/>
              <a:ea typeface="华文中宋" panose="02010600040101010101" pitchFamily="2" charset="-122"/>
              <a:cs typeface="华文中宋" panose="02010600040101010101" pitchFamily="2" charset="-122"/>
            </a:endParaRPr>
          </a:p>
          <a:p>
            <a:pPr marL="342900" indent="-342900">
              <a:buFont typeface="Wingdings" panose="05000000000000000000" charset="0"/>
              <a:buChar char="ü"/>
            </a:pPr>
            <a:r>
              <a:rPr lang="zh-CN" sz="2200" b="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用于</a:t>
            </a:r>
            <a:r>
              <a:rPr lang="zh-CN" sz="22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科学研究和技术开发活动</a:t>
            </a:r>
            <a:r>
              <a:rPr lang="zh-CN" sz="2200" b="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的各类重大科研基础设施、科研仪器（仪器用途）</a:t>
            </a:r>
            <a:endParaRPr lang="zh-CN" sz="2200" b="0">
              <a:solidFill>
                <a:srgbClr val="000000"/>
              </a:solidFill>
              <a:latin typeface="华文中宋" panose="02010600040101010101" pitchFamily="2" charset="-122"/>
              <a:ea typeface="华文中宋" panose="02010600040101010101" pitchFamily="2" charset="-122"/>
              <a:cs typeface="华文中宋" panose="02010600040101010101" pitchFamily="2" charset="-122"/>
            </a:endParaRPr>
          </a:p>
          <a:p>
            <a:pPr marL="342900" indent="-342900">
              <a:buFont typeface="Wingdings" panose="05000000000000000000" charset="0"/>
              <a:buChar char="ü"/>
            </a:pPr>
            <a:r>
              <a:rPr lang="zh-CN" sz="2200" b="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单台套价值在</a:t>
            </a:r>
            <a:r>
              <a:rPr lang="en-US" sz="2200" b="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30</a:t>
            </a:r>
            <a:r>
              <a:rPr lang="zh-CN" sz="2200" b="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万元及以上（仪器价值）</a:t>
            </a:r>
            <a:r>
              <a:rPr lang="en-US" altLang="zh-CN" sz="2200" b="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  </a:t>
            </a:r>
            <a:endParaRPr lang="en-US" altLang="zh-CN" sz="2200" b="0">
              <a:solidFill>
                <a:srgbClr val="000000"/>
              </a:solidFill>
              <a:latin typeface="华文中宋" panose="02010600040101010101" pitchFamily="2" charset="-122"/>
              <a:ea typeface="华文中宋" panose="02010600040101010101" pitchFamily="2" charset="-122"/>
              <a:cs typeface="华文中宋" panose="02010600040101010101" pitchFamily="2" charset="-122"/>
            </a:endParaRPr>
          </a:p>
          <a:p>
            <a:pPr indent="408305"/>
            <a:endParaRPr lang="zh-CN" sz="2200" b="0">
              <a:solidFill>
                <a:srgbClr val="000000"/>
              </a:solidFill>
              <a:latin typeface="方正仿宋_GB2312" panose="02000000000000000000" charset="-122"/>
              <a:ea typeface="方正仿宋_GB2312" panose="02000000000000000000" charset="-122"/>
              <a:cs typeface="方正仿宋_GB2312" panose="02000000000000000000" charset="-122"/>
            </a:endParaRPr>
          </a:p>
          <a:p>
            <a:pPr indent="408305"/>
            <a:r>
              <a:rPr lang="zh-CN" sz="2200" b="1">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二、科技创新平台及仪器设备</a:t>
            </a:r>
            <a:endParaRPr lang="zh-CN" sz="2200" b="1">
              <a:solidFill>
                <a:srgbClr val="000000"/>
              </a:solidFill>
              <a:latin typeface="华文中宋" panose="02010600040101010101" pitchFamily="2" charset="-122"/>
              <a:ea typeface="华文中宋" panose="02010600040101010101" pitchFamily="2" charset="-122"/>
              <a:cs typeface="华文中宋" panose="02010600040101010101" pitchFamily="2" charset="-122"/>
            </a:endParaRPr>
          </a:p>
          <a:p>
            <a:pPr indent="408305"/>
            <a:r>
              <a:rPr lang="zh-CN" altLang="en-US" sz="2200" b="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省级及以上实验室、重点实验室、技术创新中心、野外科学观测研究站等科技创新平台，除涉密或法律法规另有规定外，应纳入省共享平台对社会开放共享。</a:t>
            </a:r>
            <a:r>
              <a:rPr lang="zh-CN" altLang="en-US" sz="22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（纳入国家级、部级、省级</a:t>
            </a:r>
            <a:r>
              <a:rPr lang="en-US" altLang="zh-CN" sz="22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2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白名单</a:t>
            </a:r>
            <a:r>
              <a:rPr lang="en-US" altLang="zh-CN" sz="22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2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的各类创新平台如：全国重点实验室、国家技术创新中心、国家制造业创新中心等均纳入了开放共享范畴，后续将督促入网。）</a:t>
            </a:r>
            <a:r>
              <a:rPr lang="en-US" altLang="zh-CN" sz="22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 </a:t>
            </a:r>
            <a:endParaRPr lang="en-US" altLang="zh-CN" sz="2200" b="0">
              <a:solidFill>
                <a:srgbClr val="000000"/>
              </a:solidFill>
              <a:latin typeface="华文中宋" panose="02010600040101010101" pitchFamily="2" charset="-122"/>
              <a:ea typeface="华文中宋" panose="02010600040101010101" pitchFamily="2" charset="-122"/>
              <a:cs typeface="华文中宋" panose="02010600040101010101" pitchFamily="2" charset="-122"/>
            </a:endParaRPr>
          </a:p>
          <a:p>
            <a:pPr indent="408305"/>
            <a:endParaRPr lang="en-US" altLang="zh-CN" sz="2200" b="0">
              <a:solidFill>
                <a:srgbClr val="000000"/>
              </a:solidFill>
              <a:latin typeface="方正仿宋_GB2312" panose="02000000000000000000" charset="-122"/>
              <a:ea typeface="方正仿宋_GB2312" panose="02000000000000000000" charset="-122"/>
              <a:cs typeface="方正仿宋_GB2312" panose="02000000000000000000" charset="-122"/>
            </a:endParaRPr>
          </a:p>
          <a:p>
            <a:pPr indent="408305"/>
            <a:r>
              <a:rPr lang="zh-CN" altLang="en-US" sz="2200" b="1">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三、鼓励由社会资金购建的单台套原值在</a:t>
            </a:r>
            <a:r>
              <a:rPr lang="en-US" altLang="zh-CN" sz="2200" b="1">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50</a:t>
            </a:r>
            <a:r>
              <a:rPr lang="zh-CN" altLang="en-US" sz="2200" b="1">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万元</a:t>
            </a:r>
            <a:r>
              <a:rPr lang="zh-CN" altLang="en-US" sz="2200" b="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及以上的科研设施和仪器加入省共享平台向社会开放共享，可参照享受开放共享双向补助政策。</a:t>
            </a:r>
            <a:endParaRPr lang="zh-CN" altLang="en-US" sz="2200" b="0">
              <a:solidFill>
                <a:srgbClr val="000000"/>
              </a:solidFill>
              <a:latin typeface="华文中宋" panose="02010600040101010101" pitchFamily="2" charset="-122"/>
              <a:ea typeface="华文中宋" panose="02010600040101010101" pitchFamily="2" charset="-122"/>
              <a:cs typeface="华文中宋" panose="02010600040101010101" pitchFamily="2"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sp>
        <p:nvSpPr>
          <p:cNvPr id="3" name="矩形 2"/>
          <p:cNvSpPr/>
          <p:nvPr/>
        </p:nvSpPr>
        <p:spPr>
          <a:xfrm>
            <a:off x="522090" y="2851100"/>
            <a:ext cx="5693787" cy="1014730"/>
          </a:xfrm>
          <a:prstGeom prst="rect">
            <a:avLst/>
          </a:prstGeom>
        </p:spPr>
        <p:txBody>
          <a:bodyPr wrap="square">
            <a:spAutoFit/>
          </a:bodyPr>
          <a:lstStyle/>
          <a:p>
            <a:pPr indent="406400" algn="ctr"/>
            <a:endParaRPr lang="en-US" altLang="zh-CN" sz="2000" b="1" kern="100" dirty="0">
              <a:solidFill>
                <a:srgbClr val="C00000"/>
              </a:solidFill>
              <a:latin typeface="Times New Roman" panose="02020603050405020304" charset="0"/>
              <a:ea typeface="仿宋" panose="02010609060101010101" pitchFamily="49" charset="-122"/>
            </a:endParaRPr>
          </a:p>
          <a:p>
            <a:pPr indent="406400" algn="ctr"/>
            <a:endParaRPr lang="en-US" altLang="zh-CN" sz="2000" b="1" kern="100" dirty="0">
              <a:solidFill>
                <a:srgbClr val="C00000"/>
              </a:solidFill>
              <a:latin typeface="Times New Roman" panose="02020603050405020304" charset="0"/>
              <a:ea typeface="仿宋" panose="02010609060101010101" pitchFamily="49" charset="-122"/>
            </a:endParaRPr>
          </a:p>
          <a:p>
            <a:pPr indent="406400" algn="ctr"/>
            <a:endParaRPr lang="zh-CN" altLang="zh-CN" sz="2000" b="1" kern="100" dirty="0">
              <a:solidFill>
                <a:srgbClr val="C00000"/>
              </a:solidFill>
              <a:latin typeface="Times New Roman" panose="02020603050405020304" charset="0"/>
            </a:endParaRPr>
          </a:p>
        </p:txBody>
      </p:sp>
      <p:sp>
        <p:nvSpPr>
          <p:cNvPr id="4" name="椭圆 3"/>
          <p:cNvSpPr/>
          <p:nvPr/>
        </p:nvSpPr>
        <p:spPr>
          <a:xfrm>
            <a:off x="11179274" y="4226134"/>
            <a:ext cx="2016224" cy="64119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dirty="0"/>
          </a:p>
        </p:txBody>
      </p:sp>
      <p:sp>
        <p:nvSpPr>
          <p:cNvPr id="10" name="椭圆 9"/>
          <p:cNvSpPr/>
          <p:nvPr/>
        </p:nvSpPr>
        <p:spPr>
          <a:xfrm>
            <a:off x="8082930" y="4219252"/>
            <a:ext cx="1730921" cy="648072"/>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6" name="流程图: 资料带 5"/>
          <p:cNvSpPr/>
          <p:nvPr/>
        </p:nvSpPr>
        <p:spPr>
          <a:xfrm>
            <a:off x="9629615" y="1842988"/>
            <a:ext cx="1872208" cy="898591"/>
          </a:xfrm>
          <a:prstGeom prst="flowChartPunchedTap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8" name="文本框 7"/>
          <p:cNvSpPr txBox="1"/>
          <p:nvPr/>
        </p:nvSpPr>
        <p:spPr>
          <a:xfrm>
            <a:off x="11323290" y="4338587"/>
            <a:ext cx="2468488" cy="400110"/>
          </a:xfrm>
          <a:prstGeom prst="rect">
            <a:avLst/>
          </a:prstGeom>
          <a:noFill/>
        </p:spPr>
        <p:txBody>
          <a:bodyPr wrap="square" rtlCol="0">
            <a:spAutoFit/>
          </a:bodyPr>
          <a:lstStyle/>
          <a:p>
            <a:r>
              <a:rPr lang="zh-CN" altLang="en-US" sz="2000" dirty="0"/>
              <a:t>线上常规问题</a:t>
            </a:r>
            <a:endParaRPr lang="zh-CN" altLang="en-US" sz="2000" dirty="0"/>
          </a:p>
        </p:txBody>
      </p:sp>
      <p:sp>
        <p:nvSpPr>
          <p:cNvPr id="16" name="文本框 15"/>
          <p:cNvSpPr txBox="1"/>
          <p:nvPr/>
        </p:nvSpPr>
        <p:spPr>
          <a:xfrm>
            <a:off x="8062714" y="4353976"/>
            <a:ext cx="2468488" cy="369332"/>
          </a:xfrm>
          <a:prstGeom prst="rect">
            <a:avLst/>
          </a:prstGeom>
          <a:noFill/>
        </p:spPr>
        <p:txBody>
          <a:bodyPr wrap="square" rtlCol="0">
            <a:spAutoFit/>
          </a:bodyPr>
          <a:lstStyle/>
          <a:p>
            <a:r>
              <a:rPr lang="zh-CN" altLang="en-US" sz="1800" dirty="0"/>
              <a:t>线下个性化难题</a:t>
            </a:r>
            <a:endParaRPr lang="zh-CN" altLang="en-US" sz="1800" dirty="0"/>
          </a:p>
        </p:txBody>
      </p:sp>
      <p:sp>
        <p:nvSpPr>
          <p:cNvPr id="9" name="文本框 8"/>
          <p:cNvSpPr txBox="1"/>
          <p:nvPr/>
        </p:nvSpPr>
        <p:spPr>
          <a:xfrm>
            <a:off x="9733672" y="2059012"/>
            <a:ext cx="1674409" cy="507831"/>
          </a:xfrm>
          <a:prstGeom prst="rect">
            <a:avLst/>
          </a:prstGeom>
          <a:noFill/>
        </p:spPr>
        <p:txBody>
          <a:bodyPr wrap="square" rtlCol="0">
            <a:spAutoFit/>
          </a:bodyPr>
          <a:lstStyle/>
          <a:p>
            <a:r>
              <a:rPr lang="zh-CN" altLang="en-US" dirty="0"/>
              <a:t>共享平台</a:t>
            </a:r>
            <a:endParaRPr lang="zh-CN" altLang="en-US" dirty="0"/>
          </a:p>
        </p:txBody>
      </p:sp>
      <p:sp>
        <p:nvSpPr>
          <p:cNvPr id="14" name="矩形 13"/>
          <p:cNvSpPr/>
          <p:nvPr/>
        </p:nvSpPr>
        <p:spPr>
          <a:xfrm>
            <a:off x="335280" y="1103630"/>
            <a:ext cx="7597775" cy="1804670"/>
          </a:xfrm>
          <a:prstGeom prst="rect">
            <a:avLst/>
          </a:prstGeom>
        </p:spPr>
        <p:txBody>
          <a:bodyPr wrap="square">
            <a:spAutoFit/>
          </a:bodyPr>
          <a:lstStyle/>
          <a:p>
            <a:pPr marL="457200" lvl="0" indent="-457200">
              <a:lnSpc>
                <a:spcPts val="2800"/>
              </a:lnSpc>
              <a:buFont typeface="Wingdings" panose="05000000000000000000" pitchFamily="2" charset="2"/>
              <a:buChar char="Ø"/>
            </a:pPr>
            <a:r>
              <a:rPr lang="zh-CN" altLang="en-US" sz="2400" dirty="0">
                <a:latin typeface="华文中宋" panose="02010600040101010101" pitchFamily="2" charset="-122"/>
                <a:ea typeface="华文中宋" panose="02010600040101010101" pitchFamily="2" charset="-122"/>
                <a:cs typeface="华文中宋" panose="02010600040101010101" pitchFamily="2" charset="-122"/>
              </a:rPr>
              <a:t>开放共享的多种</a:t>
            </a:r>
            <a:r>
              <a:rPr lang="zh-CN" altLang="zh-CN" sz="2400" dirty="0">
                <a:latin typeface="华文中宋" panose="02010600040101010101" pitchFamily="2" charset="-122"/>
                <a:ea typeface="华文中宋" panose="02010600040101010101" pitchFamily="2" charset="-122"/>
                <a:cs typeface="华文中宋" panose="02010600040101010101" pitchFamily="2" charset="-122"/>
              </a:rPr>
              <a:t>模式</a:t>
            </a:r>
            <a:endParaRPr lang="zh-CN" altLang="zh-CN" dirty="0">
              <a:latin typeface="华文中宋" panose="02010600040101010101" pitchFamily="2" charset="-122"/>
              <a:ea typeface="华文中宋" panose="02010600040101010101" pitchFamily="2" charset="-122"/>
              <a:cs typeface="华文中宋" panose="02010600040101010101" pitchFamily="2" charset="-122"/>
            </a:endParaRPr>
          </a:p>
          <a:p>
            <a:pPr indent="406400"/>
            <a:r>
              <a:rPr lang="zh-CN" altLang="en-US" sz="2200" kern="100" dirty="0">
                <a:latin typeface="华文中宋" panose="02010600040101010101" pitchFamily="2" charset="-122"/>
                <a:ea typeface="华文中宋" panose="02010600040101010101" pitchFamily="2" charset="-122"/>
                <a:cs typeface="华文中宋" panose="02010600040101010101" pitchFamily="2" charset="-122"/>
                <a:sym typeface="+mn-ea"/>
              </a:rPr>
              <a:t>本办法所指的开放共享是指管理单位</a:t>
            </a:r>
            <a:r>
              <a:rPr lang="zh-CN" sz="22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将加入平台的科研设施和仪器向社会开放，由其他单位、创新创业团队（个人）等用于科学研究和技术开发活动的行为。</a:t>
            </a:r>
            <a:endParaRPr lang="zh-CN" sz="2200" b="1">
              <a:solidFill>
                <a:srgbClr val="C00000"/>
              </a:solidFill>
              <a:latin typeface="华文中宋" panose="02010600040101010101" pitchFamily="2" charset="-122"/>
              <a:ea typeface="华文中宋" panose="02010600040101010101" pitchFamily="2" charset="-122"/>
              <a:cs typeface="华文中宋" panose="02010600040101010101" pitchFamily="2" charset="-122"/>
            </a:endParaRPr>
          </a:p>
          <a:p>
            <a:pPr indent="406400"/>
            <a:endParaRPr lang="en-US" altLang="zh-CN" sz="2200" kern="100" dirty="0">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7" name="文本框 16"/>
          <p:cNvSpPr txBox="1"/>
          <p:nvPr/>
        </p:nvSpPr>
        <p:spPr>
          <a:xfrm>
            <a:off x="8414233" y="1987004"/>
            <a:ext cx="600164" cy="1152128"/>
          </a:xfrm>
          <a:prstGeom prst="rect">
            <a:avLst/>
          </a:prstGeom>
          <a:noFill/>
        </p:spPr>
        <p:txBody>
          <a:bodyPr vert="eaVert" wrap="square" rtlCol="0">
            <a:spAutoFit/>
          </a:bodyPr>
          <a:lstStyle/>
          <a:p>
            <a:r>
              <a:rPr lang="zh-CN" altLang="en-US" sz="2000" dirty="0"/>
              <a:t>用户</a:t>
            </a:r>
            <a:endParaRPr lang="zh-CN" altLang="en-US" sz="2000" dirty="0"/>
          </a:p>
        </p:txBody>
      </p:sp>
      <p:sp>
        <p:nvSpPr>
          <p:cNvPr id="23" name="文本框 22"/>
          <p:cNvSpPr txBox="1"/>
          <p:nvPr/>
        </p:nvSpPr>
        <p:spPr>
          <a:xfrm>
            <a:off x="12041867" y="1770980"/>
            <a:ext cx="492443" cy="1524588"/>
          </a:xfrm>
          <a:prstGeom prst="rect">
            <a:avLst/>
          </a:prstGeom>
          <a:noFill/>
        </p:spPr>
        <p:txBody>
          <a:bodyPr vert="eaVert" wrap="square" rtlCol="0">
            <a:spAutoFit/>
          </a:bodyPr>
          <a:lstStyle/>
          <a:p>
            <a:r>
              <a:rPr lang="zh-CN" altLang="en-US" sz="2000" dirty="0"/>
              <a:t>管理单位</a:t>
            </a:r>
            <a:endParaRPr lang="zh-CN" altLang="en-US" sz="2000" dirty="0"/>
          </a:p>
        </p:txBody>
      </p:sp>
      <p:sp>
        <p:nvSpPr>
          <p:cNvPr id="18" name="箭头: 上下 17"/>
          <p:cNvSpPr/>
          <p:nvPr/>
        </p:nvSpPr>
        <p:spPr>
          <a:xfrm>
            <a:off x="10398385" y="2928585"/>
            <a:ext cx="334668" cy="58762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左右 18"/>
          <p:cNvSpPr/>
          <p:nvPr/>
        </p:nvSpPr>
        <p:spPr>
          <a:xfrm flipV="1">
            <a:off x="9008720" y="2203028"/>
            <a:ext cx="569248" cy="29684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左右 27"/>
          <p:cNvSpPr/>
          <p:nvPr/>
        </p:nvSpPr>
        <p:spPr>
          <a:xfrm>
            <a:off x="11539314" y="2203028"/>
            <a:ext cx="569248" cy="32194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350290" y="266636"/>
            <a:ext cx="2592288" cy="645160"/>
          </a:xfrm>
          <a:prstGeom prst="rect">
            <a:avLst/>
          </a:prstGeom>
          <a:noFill/>
        </p:spPr>
        <p:txBody>
          <a:bodyPr wrap="square" rtlCol="0">
            <a:spAutoFit/>
          </a:bodyPr>
          <a:lstStyle/>
          <a:p>
            <a:r>
              <a:rPr lang="zh-CN" altLang="en-US" sz="3600" b="1" dirty="0">
                <a:solidFill>
                  <a:srgbClr val="005097"/>
                </a:solidFill>
                <a:latin typeface="华文彩云" panose="02010800040101010101" pitchFamily="2" charset="-122"/>
                <a:ea typeface="华文彩云" panose="02010800040101010101" pitchFamily="2" charset="-122"/>
              </a:rPr>
              <a:t>基本概念</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sp>
        <p:nvSpPr>
          <p:cNvPr id="34" name="椭圆 33"/>
          <p:cNvSpPr/>
          <p:nvPr/>
        </p:nvSpPr>
        <p:spPr>
          <a:xfrm>
            <a:off x="10034059" y="3616185"/>
            <a:ext cx="1053941" cy="648072"/>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35" name="文本框 34"/>
          <p:cNvSpPr txBox="1"/>
          <p:nvPr/>
        </p:nvSpPr>
        <p:spPr>
          <a:xfrm>
            <a:off x="10247510" y="3612698"/>
            <a:ext cx="916838" cy="707886"/>
          </a:xfrm>
          <a:prstGeom prst="rect">
            <a:avLst/>
          </a:prstGeom>
          <a:noFill/>
        </p:spPr>
        <p:txBody>
          <a:bodyPr wrap="square" rtlCol="0">
            <a:spAutoFit/>
          </a:bodyPr>
          <a:lstStyle/>
          <a:p>
            <a:r>
              <a:rPr lang="zh-CN" altLang="en-US" sz="2000" dirty="0"/>
              <a:t>仪器共享</a:t>
            </a:r>
            <a:endParaRPr lang="zh-CN" altLang="en-US" sz="2000" dirty="0"/>
          </a:p>
        </p:txBody>
      </p:sp>
      <p:sp>
        <p:nvSpPr>
          <p:cNvPr id="40" name="椭圆 39"/>
          <p:cNvSpPr/>
          <p:nvPr/>
        </p:nvSpPr>
        <p:spPr>
          <a:xfrm>
            <a:off x="9235058" y="5587404"/>
            <a:ext cx="2662793" cy="72008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41" name="文本框 40"/>
          <p:cNvSpPr txBox="1"/>
          <p:nvPr/>
        </p:nvSpPr>
        <p:spPr>
          <a:xfrm>
            <a:off x="9523090" y="5794136"/>
            <a:ext cx="2468488" cy="369332"/>
          </a:xfrm>
          <a:prstGeom prst="rect">
            <a:avLst/>
          </a:prstGeom>
          <a:noFill/>
        </p:spPr>
        <p:txBody>
          <a:bodyPr wrap="square" rtlCol="0">
            <a:spAutoFit/>
          </a:bodyPr>
          <a:lstStyle/>
          <a:p>
            <a:r>
              <a:rPr lang="zh-CN" altLang="en-US" sz="1800" dirty="0"/>
              <a:t>合作并保存服务记录</a:t>
            </a:r>
            <a:endParaRPr lang="zh-CN" altLang="en-US" sz="1800" dirty="0"/>
          </a:p>
        </p:txBody>
      </p:sp>
      <p:sp>
        <p:nvSpPr>
          <p:cNvPr id="42" name="箭头: 右弧形 41"/>
          <p:cNvSpPr/>
          <p:nvPr/>
        </p:nvSpPr>
        <p:spPr>
          <a:xfrm rot="10800000">
            <a:off x="7609889" y="2325724"/>
            <a:ext cx="1000996" cy="383774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箭头: 左弧形 42"/>
          <p:cNvSpPr/>
          <p:nvPr/>
        </p:nvSpPr>
        <p:spPr>
          <a:xfrm rot="10800000">
            <a:off x="12456687" y="2203028"/>
            <a:ext cx="1062845" cy="390980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箭头: 左 43"/>
          <p:cNvSpPr/>
          <p:nvPr/>
        </p:nvSpPr>
        <p:spPr>
          <a:xfrm rot="18030710">
            <a:off x="9709349" y="4070831"/>
            <a:ext cx="358324" cy="29684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箭头: 左 44"/>
          <p:cNvSpPr/>
          <p:nvPr/>
        </p:nvSpPr>
        <p:spPr>
          <a:xfrm rot="14565602">
            <a:off x="11052653" y="4093233"/>
            <a:ext cx="352630" cy="25420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箭头: 下 49"/>
          <p:cNvSpPr/>
          <p:nvPr/>
        </p:nvSpPr>
        <p:spPr>
          <a:xfrm rot="19577050">
            <a:off x="9789759" y="5023828"/>
            <a:ext cx="318704" cy="4193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箭头: 下 50"/>
          <p:cNvSpPr/>
          <p:nvPr/>
        </p:nvSpPr>
        <p:spPr>
          <a:xfrm rot="1862493">
            <a:off x="11062120" y="5016305"/>
            <a:ext cx="318704" cy="4193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521970" y="2878455"/>
            <a:ext cx="6702425" cy="4083050"/>
          </a:xfrm>
          <a:prstGeom prst="rect">
            <a:avLst/>
          </a:prstGeom>
          <a:noFill/>
          <a:ln w="9525" cap="flat" cmpd="sng" algn="ctr">
            <a:solidFill>
              <a:schemeClr val="accent1"/>
            </a:solidFill>
            <a:prstDash val="lgDashDot"/>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graphicFrame>
        <p:nvGraphicFramePr>
          <p:cNvPr id="12" name="表格 11"/>
          <p:cNvGraphicFramePr/>
          <p:nvPr>
            <p:custDataLst>
              <p:tags r:id="rId2"/>
            </p:custDataLst>
          </p:nvPr>
        </p:nvGraphicFramePr>
        <p:xfrm>
          <a:off x="548005" y="2933700"/>
          <a:ext cx="6617970" cy="3970655"/>
        </p:xfrm>
        <a:graphic>
          <a:graphicData uri="http://schemas.openxmlformats.org/drawingml/2006/table">
            <a:tbl>
              <a:tblPr firstRow="1">
                <a:tableStyleId>{3A488A8A-ECA4-4C95-BEFB-CC4D484ADC87}</a:tableStyleId>
              </a:tblPr>
              <a:tblGrid>
                <a:gridCol w="3308985"/>
                <a:gridCol w="3308985"/>
              </a:tblGrid>
              <a:tr h="1126490">
                <a:tc>
                  <a:txBody>
                    <a:bodyPr/>
                    <a:p>
                      <a:pPr algn="ctr">
                        <a:lnSpc>
                          <a:spcPct val="120000"/>
                        </a:lnSpc>
                        <a:buNone/>
                      </a:pPr>
                      <a:r>
                        <a:rPr lang="zh-CN" altLang="en-US" sz="2800" spc="120">
                          <a:latin typeface="Calibri" panose="020F0502020204030204" charset="0"/>
                          <a:ea typeface="Arial" panose="020B0604020202020204" pitchFamily="34" charset="0"/>
                        </a:rPr>
                        <a:t>狭义误区</a:t>
                      </a:r>
                      <a:endParaRPr lang="zh-CN" altLang="en-US" sz="2800" spc="120">
                        <a:latin typeface="Calibri" panose="020F0502020204030204" charset="0"/>
                        <a:ea typeface="Arial" panose="020B0604020202020204" pitchFamily="34" charset="0"/>
                      </a:endParaRPr>
                    </a:p>
                    <a:p>
                      <a:pPr algn="ctr">
                        <a:lnSpc>
                          <a:spcPct val="120000"/>
                        </a:lnSpc>
                        <a:buNone/>
                      </a:pPr>
                      <a:r>
                        <a:rPr lang="zh-CN" altLang="en-US" sz="2800" spc="120">
                          <a:latin typeface="Calibri" panose="020F0502020204030204" charset="0"/>
                          <a:ea typeface="Arial" panose="020B0604020202020204" pitchFamily="34" charset="0"/>
                        </a:rPr>
                        <a:t>（不止于此）</a:t>
                      </a:r>
                      <a:endParaRPr lang="zh-CN" altLang="en-US" sz="2800" spc="120">
                        <a:latin typeface="Calibri" panose="020F0502020204030204" charset="0"/>
                        <a:ea typeface="Arial" panose="020B0604020202020204" pitchFamily="34" charset="0"/>
                      </a:endParaRPr>
                    </a:p>
                  </a:txBody>
                  <a:tcPr marL="25400" marR="25400" marT="6350" marB="6350" anchor="ctr" anchorCtr="0"/>
                </a:tc>
                <a:tc>
                  <a:txBody>
                    <a:bodyPr/>
                    <a:p>
                      <a:pPr algn="ctr">
                        <a:lnSpc>
                          <a:spcPct val="120000"/>
                        </a:lnSpc>
                        <a:buNone/>
                      </a:pPr>
                      <a:r>
                        <a:rPr lang="zh-CN" altLang="en-US" sz="2800" spc="120">
                          <a:latin typeface="Calibri" panose="020F0502020204030204" charset="0"/>
                          <a:ea typeface="Arial" panose="020B0604020202020204" pitchFamily="34" charset="0"/>
                        </a:rPr>
                        <a:t>广义实质</a:t>
                      </a:r>
                      <a:endParaRPr lang="zh-CN" altLang="en-US" sz="2800" spc="120">
                        <a:latin typeface="Calibri" panose="020F0502020204030204" charset="0"/>
                        <a:ea typeface="Arial" panose="020B0604020202020204" pitchFamily="34" charset="0"/>
                      </a:endParaRPr>
                    </a:p>
                    <a:p>
                      <a:pPr algn="ctr">
                        <a:lnSpc>
                          <a:spcPct val="120000"/>
                        </a:lnSpc>
                        <a:buNone/>
                      </a:pPr>
                      <a:r>
                        <a:rPr lang="zh-CN" altLang="en-US" sz="2800" spc="120">
                          <a:latin typeface="Calibri" panose="020F0502020204030204" charset="0"/>
                          <a:ea typeface="Arial" panose="020B0604020202020204" pitchFamily="34" charset="0"/>
                        </a:rPr>
                        <a:t>（追求于此）</a:t>
                      </a:r>
                      <a:endParaRPr lang="zh-CN" altLang="en-US" sz="2800" spc="120">
                        <a:latin typeface="Calibri" panose="020F0502020204030204" charset="0"/>
                        <a:ea typeface="Arial" panose="020B0604020202020204" pitchFamily="34" charset="0"/>
                      </a:endParaRPr>
                    </a:p>
                  </a:txBody>
                  <a:tcPr marL="25400" marR="25400" marT="6350" marB="6350" anchor="ctr"/>
                </a:tc>
              </a:tr>
              <a:tr h="2844165">
                <a:tc>
                  <a:txBody>
                    <a:bodyPr/>
                    <a:p>
                      <a:pPr indent="0" algn="l">
                        <a:lnSpc>
                          <a:spcPct val="120000"/>
                        </a:lnSpc>
                        <a:buFont typeface="Wingdings" panose="05000000000000000000" charset="0"/>
                        <a:buChar char="l"/>
                      </a:pPr>
                      <a:r>
                        <a:rPr lang="zh-CN" altLang="en-US" sz="2400">
                          <a:latin typeface="Calibri" panose="020F0502020204030204" charset="0"/>
                          <a:ea typeface="Arial" panose="020B0604020202020204" pitchFamily="34" charset="0"/>
                        </a:rPr>
                        <a:t>零散的检验检测服务</a:t>
                      </a:r>
                      <a:endParaRPr lang="zh-CN" altLang="en-US" sz="2400">
                        <a:latin typeface="Calibri" panose="020F0502020204030204" charset="0"/>
                        <a:ea typeface="Arial" panose="020B0604020202020204" pitchFamily="34" charset="0"/>
                      </a:endParaRPr>
                    </a:p>
                    <a:p>
                      <a:pPr indent="0" algn="l">
                        <a:lnSpc>
                          <a:spcPct val="120000"/>
                        </a:lnSpc>
                        <a:buFont typeface="Wingdings" panose="05000000000000000000" charset="0"/>
                        <a:buChar char="l"/>
                      </a:pPr>
                      <a:r>
                        <a:rPr lang="zh-CN" altLang="en-US" sz="2400">
                          <a:latin typeface="Calibri" panose="020F0502020204030204" charset="0"/>
                          <a:ea typeface="Arial" panose="020B0604020202020204" pitchFamily="34" charset="0"/>
                        </a:rPr>
                        <a:t>被动的</a:t>
                      </a:r>
                      <a:r>
                        <a:rPr lang="en-US" altLang="zh-CN" sz="2400">
                          <a:latin typeface="Calibri" panose="020F0502020204030204" charset="0"/>
                          <a:ea typeface="Arial" panose="020B0604020202020204" pitchFamily="34" charset="0"/>
                        </a:rPr>
                        <a:t>“</a:t>
                      </a:r>
                      <a:r>
                        <a:rPr lang="zh-CN" altLang="en-US" sz="2400">
                          <a:latin typeface="Calibri" panose="020F0502020204030204" charset="0"/>
                          <a:ea typeface="Arial" panose="020B0604020202020204" pitchFamily="34" charset="0"/>
                        </a:rPr>
                        <a:t>固定窗口</a:t>
                      </a:r>
                      <a:r>
                        <a:rPr lang="en-US" altLang="zh-CN" sz="2400">
                          <a:latin typeface="Calibri" panose="020F0502020204030204" charset="0"/>
                          <a:ea typeface="Arial" panose="020B0604020202020204" pitchFamily="34" charset="0"/>
                        </a:rPr>
                        <a:t>”</a:t>
                      </a:r>
                      <a:r>
                        <a:rPr lang="zh-CN" altLang="en-US" sz="2400">
                          <a:latin typeface="Calibri" panose="020F0502020204030204" charset="0"/>
                          <a:ea typeface="Arial" panose="020B0604020202020204" pitchFamily="34" charset="0"/>
                        </a:rPr>
                        <a:t>模式</a:t>
                      </a:r>
                      <a:endParaRPr lang="zh-CN" altLang="en-US" sz="2400">
                        <a:latin typeface="Calibri" panose="020F0502020204030204" charset="0"/>
                        <a:ea typeface="Arial" panose="020B0604020202020204" pitchFamily="34" charset="0"/>
                      </a:endParaRPr>
                    </a:p>
                  </a:txBody>
                  <a:tcPr marL="25400" marR="25400" marT="6350" marB="6350" anchor="ctr"/>
                </a:tc>
                <a:tc>
                  <a:txBody>
                    <a:bodyPr/>
                    <a:p>
                      <a:pPr indent="0" algn="l">
                        <a:lnSpc>
                          <a:spcPct val="120000"/>
                        </a:lnSpc>
                        <a:buFont typeface="Wingdings" panose="05000000000000000000" charset="0"/>
                        <a:buChar char="ü"/>
                      </a:pPr>
                      <a:r>
                        <a:rPr lang="zh-CN" altLang="en-US" sz="2800">
                          <a:latin typeface="Calibri" panose="020F0502020204030204" charset="0"/>
                          <a:ea typeface="Arial" panose="020B0604020202020204" pitchFamily="34" charset="0"/>
                        </a:rPr>
                        <a:t>主动的科技开发</a:t>
                      </a:r>
                      <a:endParaRPr lang="zh-CN" altLang="en-US" sz="2800">
                        <a:latin typeface="Calibri" panose="020F0502020204030204" charset="0"/>
                        <a:ea typeface="Arial" panose="020B0604020202020204" pitchFamily="34" charset="0"/>
                      </a:endParaRPr>
                    </a:p>
                    <a:p>
                      <a:pPr indent="0" algn="l">
                        <a:lnSpc>
                          <a:spcPct val="120000"/>
                        </a:lnSpc>
                        <a:buFont typeface="Wingdings" panose="05000000000000000000" charset="0"/>
                        <a:buChar char="ü"/>
                      </a:pPr>
                      <a:r>
                        <a:rPr lang="zh-CN" altLang="en-US" sz="2800">
                          <a:latin typeface="Calibri" panose="020F0502020204030204" charset="0"/>
                          <a:ea typeface="Arial" panose="020B0604020202020204" pitchFamily="34" charset="0"/>
                        </a:rPr>
                        <a:t>深度的技术服务</a:t>
                      </a:r>
                      <a:endParaRPr lang="zh-CN" altLang="en-US" sz="2800">
                        <a:latin typeface="Calibri" panose="020F0502020204030204" charset="0"/>
                        <a:ea typeface="Arial" panose="020B0604020202020204" pitchFamily="34" charset="0"/>
                      </a:endParaRPr>
                    </a:p>
                    <a:p>
                      <a:pPr indent="0" algn="l">
                        <a:lnSpc>
                          <a:spcPct val="120000"/>
                        </a:lnSpc>
                        <a:buFont typeface="Wingdings" panose="05000000000000000000" charset="0"/>
                        <a:buChar char="ü"/>
                      </a:pPr>
                      <a:r>
                        <a:rPr lang="zh-CN" altLang="en-US" sz="2800">
                          <a:latin typeface="Calibri" panose="020F0502020204030204" charset="0"/>
                          <a:ea typeface="Arial" panose="020B0604020202020204" pitchFamily="34" charset="0"/>
                        </a:rPr>
                        <a:t>共赢的产学研合作</a:t>
                      </a:r>
                      <a:endParaRPr lang="zh-CN" altLang="en-US" sz="2800">
                        <a:latin typeface="Calibri" panose="020F0502020204030204" charset="0"/>
                        <a:ea typeface="Arial" panose="020B0604020202020204" pitchFamily="34" charset="0"/>
                      </a:endParaRPr>
                    </a:p>
                    <a:p>
                      <a:pPr indent="0" algn="ctr">
                        <a:lnSpc>
                          <a:spcPct val="120000"/>
                        </a:lnSpc>
                        <a:buFont typeface="Wingdings" panose="05000000000000000000" charset="0"/>
                        <a:buNone/>
                      </a:pPr>
                      <a:r>
                        <a:rPr lang="en-US" altLang="zh-CN" sz="2800">
                          <a:latin typeface="Calibri" panose="020F0502020204030204" charset="0"/>
                          <a:ea typeface="Arial" panose="020B0604020202020204" pitchFamily="34" charset="0"/>
                        </a:rPr>
                        <a:t>…………</a:t>
                      </a:r>
                      <a:endParaRPr lang="en-US" altLang="zh-CN" sz="2800">
                        <a:latin typeface="Calibri" panose="020F0502020204030204" charset="0"/>
                        <a:ea typeface="Arial" panose="020B0604020202020204" pitchFamily="34" charset="0"/>
                      </a:endParaRPr>
                    </a:p>
                  </a:txBody>
                  <a:tcPr marL="25400" marR="25400" marT="6350" marB="6350" anchor="ct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sp>
        <p:nvSpPr>
          <p:cNvPr id="100" name="文本框 99"/>
          <p:cNvSpPr txBox="1"/>
          <p:nvPr/>
        </p:nvSpPr>
        <p:spPr>
          <a:xfrm>
            <a:off x="594360" y="1410970"/>
            <a:ext cx="7084060" cy="4691380"/>
          </a:xfrm>
          <a:prstGeom prst="rect">
            <a:avLst/>
          </a:prstGeom>
          <a:noFill/>
          <a:ln w="9525">
            <a:noFill/>
          </a:ln>
        </p:spPr>
        <p:txBody>
          <a:bodyPr wrap="square">
            <a:spAutoFit/>
          </a:bodyPr>
          <a:p>
            <a:pPr indent="408305" algn="just">
              <a:lnSpc>
                <a:spcPct val="110000"/>
              </a:lnSpc>
              <a:spcBef>
                <a:spcPts val="0"/>
              </a:spcBef>
              <a:spcAft>
                <a:spcPts val="0"/>
              </a:spcAft>
            </a:pPr>
            <a:r>
              <a:rPr lang="en-US" altLang="zh-CN" sz="2000" b="1">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  </a:t>
            </a:r>
            <a:r>
              <a:rPr lang="zh-CN" sz="240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第十四条  管理单位应当建立完善的科研设施和仪器运行和开放情况记录，每年</a:t>
            </a:r>
            <a:r>
              <a:rPr lang="zh-CN" sz="32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3月31日</a:t>
            </a:r>
            <a:r>
              <a:rPr lang="zh-CN" sz="240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前在省共享平台报送本单位上一年度加入共享平台的科研设施和仪器的运行使用情况及支撑科技创新、服务经济社会发展的典型案例。</a:t>
            </a:r>
            <a:endParaRPr lang="zh-CN" sz="240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408305" algn="just">
              <a:lnSpc>
                <a:spcPct val="110000"/>
              </a:lnSpc>
              <a:spcBef>
                <a:spcPts val="0"/>
              </a:spcBef>
              <a:spcAft>
                <a:spcPts val="0"/>
              </a:spcAft>
            </a:pPr>
            <a:endParaRPr lang="zh-CN" sz="240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408305" algn="just">
              <a:lnSpc>
                <a:spcPct val="110000"/>
              </a:lnSpc>
              <a:spcBef>
                <a:spcPts val="0"/>
              </a:spcBef>
              <a:spcAft>
                <a:spcPts val="0"/>
              </a:spcAft>
            </a:pPr>
            <a:r>
              <a:rPr lang="zh-CN" altLang="en-US" sz="240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第十六条</a:t>
            </a:r>
            <a:r>
              <a:rPr lang="en-US" altLang="zh-CN" sz="240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40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管理单位提供开放共享服务，应当根据用户要求与用户订立合同，约定服务内容、知识产权归属、保密要求、损害赔偿、违约责任、争议处理等事项。</a:t>
            </a:r>
            <a:endParaRPr lang="zh-CN" altLang="en-US" sz="240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408305" algn="just">
              <a:lnSpc>
                <a:spcPct val="110000"/>
              </a:lnSpc>
              <a:spcBef>
                <a:spcPts val="0"/>
              </a:spcBef>
              <a:spcAft>
                <a:spcPts val="0"/>
              </a:spcAft>
            </a:pPr>
            <a:endParaRPr lang="zh-CN" altLang="en-US"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0" name="文本框 9"/>
          <p:cNvSpPr txBox="1"/>
          <p:nvPr/>
        </p:nvSpPr>
        <p:spPr>
          <a:xfrm>
            <a:off x="450082" y="239520"/>
            <a:ext cx="2592288" cy="645160"/>
          </a:xfrm>
          <a:prstGeom prst="rect">
            <a:avLst/>
          </a:prstGeom>
          <a:noFill/>
        </p:spPr>
        <p:txBody>
          <a:bodyPr wrap="square" rtlCol="0">
            <a:spAutoFit/>
          </a:bodyPr>
          <a:p>
            <a:r>
              <a:rPr lang="zh-CN" altLang="en-US" sz="3600" b="1" dirty="0">
                <a:solidFill>
                  <a:srgbClr val="005097"/>
                </a:solidFill>
                <a:latin typeface="华文彩云" panose="02010800040101010101" pitchFamily="2" charset="-122"/>
                <a:ea typeface="华文彩云" panose="02010800040101010101" pitchFamily="2" charset="-122"/>
              </a:rPr>
              <a:t>主体责任</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pic>
        <p:nvPicPr>
          <p:cNvPr id="4" name="图片 3"/>
          <p:cNvPicPr>
            <a:picLocks noChangeAspect="1"/>
          </p:cNvPicPr>
          <p:nvPr/>
        </p:nvPicPr>
        <p:blipFill>
          <a:blip r:embed="rId2"/>
          <a:stretch>
            <a:fillRect/>
          </a:stretch>
        </p:blipFill>
        <p:spPr>
          <a:xfrm>
            <a:off x="8298815" y="758825"/>
            <a:ext cx="4552950" cy="6200775"/>
          </a:xfrm>
          <a:prstGeom prst="rect">
            <a:avLst/>
          </a:prstGeom>
          <a:ln>
            <a:solidFill>
              <a:srgbClr val="002060"/>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stretch>
            <a:fillRect/>
          </a:stretch>
        </p:blipFill>
        <p:spPr>
          <a:xfrm flipV="1">
            <a:off x="53250" y="981139"/>
            <a:ext cx="3186369" cy="38384"/>
          </a:xfrm>
          <a:prstGeom prst="rect">
            <a:avLst/>
          </a:prstGeom>
        </p:spPr>
      </p:pic>
      <p:sp>
        <p:nvSpPr>
          <p:cNvPr id="100" name="文本框 99"/>
          <p:cNvSpPr txBox="1"/>
          <p:nvPr/>
        </p:nvSpPr>
        <p:spPr>
          <a:xfrm>
            <a:off x="377825" y="1069975"/>
            <a:ext cx="7773035" cy="6585585"/>
          </a:xfrm>
          <a:prstGeom prst="rect">
            <a:avLst/>
          </a:prstGeom>
          <a:noFill/>
          <a:ln w="9525">
            <a:noFill/>
          </a:ln>
        </p:spPr>
        <p:txBody>
          <a:bodyPr wrap="square">
            <a:spAutoFit/>
          </a:bodyPr>
          <a:p>
            <a:pPr indent="408305" algn="just">
              <a:lnSpc>
                <a:spcPct val="110000"/>
              </a:lnSpc>
              <a:spcBef>
                <a:spcPts val="0"/>
              </a:spcBef>
              <a:spcAft>
                <a:spcPts val="0"/>
              </a:spcAft>
            </a:pPr>
            <a:r>
              <a:rPr lang="zh-CN" sz="240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 第十五条   管理单位提供开放共享服务</a:t>
            </a:r>
            <a:r>
              <a:rPr lang="zh-CN"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可按照成本补偿和非盈利原则收取费用，</a:t>
            </a:r>
            <a:r>
              <a:rPr lang="zh-CN" sz="240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开放共享服务收费标准应采取适当方式向社会公布。</a:t>
            </a:r>
            <a:endParaRPr lang="zh-CN" sz="2400">
              <a:solidFill>
                <a:srgbClr val="000000"/>
              </a:solidFill>
              <a:latin typeface="华文中宋" panose="02010600040101010101" pitchFamily="2" charset="-122"/>
              <a:ea typeface="华文中宋" panose="02010600040101010101" pitchFamily="2" charset="-122"/>
              <a:cs typeface="华文中宋" panose="02010600040101010101" pitchFamily="2" charset="-122"/>
            </a:endParaRPr>
          </a:p>
          <a:p>
            <a:pPr indent="408305" algn="just">
              <a:lnSpc>
                <a:spcPct val="110000"/>
              </a:lnSpc>
              <a:spcBef>
                <a:spcPts val="0"/>
              </a:spcBef>
              <a:spcAft>
                <a:spcPts val="0"/>
              </a:spcAft>
            </a:pPr>
            <a:r>
              <a:rPr lang="zh-CN" altLang="en-US" sz="240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开放共享服务收费包含</a:t>
            </a:r>
            <a:r>
              <a:rPr lang="zh-CN" altLang="en-US"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成本补偿</a:t>
            </a:r>
            <a:r>
              <a:rPr lang="zh-CN" altLang="en-US" sz="240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和</a:t>
            </a:r>
            <a:r>
              <a:rPr lang="zh-CN" altLang="en-US"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人力成本服务费</a:t>
            </a:r>
            <a:r>
              <a:rPr lang="zh-CN" altLang="en-US" sz="2400">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两部分，其中成本补偿主要是耗材费和水电运行费；人力成本服务费主要是实验技术和管理人员提供开放共享服务付出的知识投入、技术服务及人力成本等费用。</a:t>
            </a:r>
            <a:r>
              <a:rPr lang="zh-CN" altLang="en-US"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（公办高校、院所在编实验技术及管理人员发放的工资、福利待遇等不纳入人力成本服务费范围。）</a:t>
            </a:r>
            <a:endParaRPr lang="zh-CN" altLang="en-US" sz="2400">
              <a:solidFill>
                <a:srgbClr val="C00000"/>
              </a:solidFill>
              <a:latin typeface="华文中宋" panose="02010600040101010101" pitchFamily="2" charset="-122"/>
              <a:ea typeface="华文中宋" panose="02010600040101010101" pitchFamily="2" charset="-122"/>
              <a:cs typeface="华文中宋" panose="02010600040101010101" pitchFamily="2" charset="-122"/>
            </a:endParaRPr>
          </a:p>
          <a:p>
            <a:pPr indent="408305" algn="just">
              <a:lnSpc>
                <a:spcPct val="110000"/>
              </a:lnSpc>
              <a:spcBef>
                <a:spcPts val="0"/>
              </a:spcBef>
              <a:spcAft>
                <a:spcPts val="0"/>
              </a:spcAft>
            </a:pP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公办高校、院所符合条件的，在确保本单位科研设施和仪器正常运转的前提下，可将开放共享服务净收入按照不高于</a:t>
            </a:r>
            <a:r>
              <a:rPr lang="en-US" altLang="zh-CN"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70%</a:t>
            </a:r>
            <a:r>
              <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的比例作为单位绩效工资来源，纳入绩效工资动态核增范围，由单位在内部分配时向实验技术及管理人员适当倾斜。</a:t>
            </a:r>
            <a:endPar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indent="408305" algn="just">
              <a:lnSpc>
                <a:spcPct val="110000"/>
              </a:lnSpc>
              <a:spcBef>
                <a:spcPts val="0"/>
              </a:spcBef>
              <a:spcAft>
                <a:spcPts val="0"/>
              </a:spcAft>
            </a:pPr>
            <a:endPar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a:p>
            <a:pPr indent="408305" algn="just">
              <a:lnSpc>
                <a:spcPct val="110000"/>
              </a:lnSpc>
              <a:spcBef>
                <a:spcPts val="0"/>
              </a:spcBef>
              <a:spcAft>
                <a:spcPts val="0"/>
              </a:spcAft>
            </a:pPr>
            <a:endParaRPr lang="zh-CN" altLang="en-US" sz="240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0" name="文本框 9"/>
          <p:cNvSpPr txBox="1"/>
          <p:nvPr/>
        </p:nvSpPr>
        <p:spPr>
          <a:xfrm>
            <a:off x="450082" y="239520"/>
            <a:ext cx="2592288" cy="645160"/>
          </a:xfrm>
          <a:prstGeom prst="rect">
            <a:avLst/>
          </a:prstGeom>
          <a:noFill/>
        </p:spPr>
        <p:txBody>
          <a:bodyPr wrap="square" rtlCol="0">
            <a:spAutoFit/>
          </a:bodyPr>
          <a:p>
            <a:r>
              <a:rPr lang="zh-CN" altLang="en-US" sz="3600" b="1" dirty="0">
                <a:solidFill>
                  <a:srgbClr val="005097"/>
                </a:solidFill>
                <a:latin typeface="华文彩云" panose="02010800040101010101" pitchFamily="2" charset="-122"/>
                <a:ea typeface="华文彩云" panose="02010800040101010101" pitchFamily="2" charset="-122"/>
              </a:rPr>
              <a:t>主体责任</a:t>
            </a:r>
            <a:endParaRPr lang="zh-CN" altLang="en-US" sz="3600" b="1" dirty="0">
              <a:solidFill>
                <a:srgbClr val="005097"/>
              </a:solidFill>
              <a:latin typeface="华文彩云" panose="02010800040101010101" pitchFamily="2" charset="-122"/>
              <a:ea typeface="华文彩云" panose="02010800040101010101" pitchFamily="2" charset="-122"/>
            </a:endParaRPr>
          </a:p>
        </p:txBody>
      </p:sp>
      <p:pic>
        <p:nvPicPr>
          <p:cNvPr id="4" name="图片 3"/>
          <p:cNvPicPr>
            <a:picLocks noChangeAspect="1"/>
          </p:cNvPicPr>
          <p:nvPr/>
        </p:nvPicPr>
        <p:blipFill>
          <a:blip r:embed="rId2"/>
          <a:stretch>
            <a:fillRect/>
          </a:stretch>
        </p:blipFill>
        <p:spPr>
          <a:xfrm>
            <a:off x="8298815" y="758825"/>
            <a:ext cx="4552950" cy="6200775"/>
          </a:xfrm>
          <a:prstGeom prst="rect">
            <a:avLst/>
          </a:prstGeom>
          <a:ln>
            <a:solidFill>
              <a:srgbClr val="002060"/>
            </a:solidFill>
          </a:ln>
        </p:spPr>
      </p:pic>
    </p:spTree>
  </p:cSld>
  <p:clrMapOvr>
    <a:masterClrMapping/>
  </p:clrMapOvr>
</p:sld>
</file>

<file path=ppt/tags/tag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0920_2*l_h_i*1_1_2"/>
  <p:tag name="KSO_WM_TEMPLATE_CATEGORY" val="diagram"/>
  <p:tag name="KSO_WM_TEMPLATE_INDEX" val="20230920"/>
  <p:tag name="KSO_WM_UNIT_LAYERLEVEL" val="1_1_1"/>
  <p:tag name="KSO_WM_TAG_VERSION" val="3.0"/>
  <p:tag name="KSO_WM_DIAGRAM_MAX_ITEMCNT" val="4"/>
  <p:tag name="KSO_WM_DIAGRAM_MIN_ITEMCNT" val="2"/>
  <p:tag name="KSO_WM_DIAGRAM_VIRTUALLY_FRAME" val="{&quot;height&quot;:571.5948631058236,&quot;left&quot;:10.674331185306801,&quot;top&quot;:111.07962508315268,&quot;width&quot;:1051.3256688146932}"/>
  <p:tag name="KSO_WM_DIAGRAM_COLOR_MATCH_VALUE" val="{&quot;shape&quot;:{&quot;fill&quot;:{&quot;type&quot;:0},&quot;glow&quot;:{&quot;colorType&quot;:0},&quot;line&quot;:{&quot;gradient&quot;:[{&quot;brightness&quot;:0,&quot;colorType&quot;:2,&quot;pos&quot;:1,&quot;rgb&quot;:&quot;#afc6ff&quot;,&quot;transparency&quot;:1},{&quot;brightness&quot;:0,&quot;colorType&quot;:1,&quot;foreColorIndex&quot;:5,&quot;pos&quot;:0.4699999988079071,&quot;transparency&quot;:0.30000001192092896}],&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0920_2*l_h_i*1_3_1"/>
  <p:tag name="KSO_WM_TEMPLATE_CATEGORY" val="diagram"/>
  <p:tag name="KSO_WM_TEMPLATE_INDEX" val="20230920"/>
  <p:tag name="KSO_WM_UNIT_LAYERLEVEL" val="1_1_1"/>
  <p:tag name="KSO_WM_TAG_VERSION" val="3.0"/>
  <p:tag name="KSO_WM_DIAGRAM_MAX_ITEMCNT" val="4"/>
  <p:tag name="KSO_WM_DIAGRAM_MIN_ITEMCNT" val="2"/>
  <p:tag name="KSO_WM_DIAGRAM_VIRTUALLY_FRAME" val="{&quot;height&quot;:571.5948631058236,&quot;left&quot;:10.674331185306801,&quot;top&quot;:111.07962508315268,&quot;width&quot;:1051.3256688146932}"/>
  <p:tag name="KSO_WM_DIAGRAM_COLOR_MATCH_VALUE" val="{&quot;shape&quot;:{&quot;fill&quot;:{&quot;type&quot;:0},&quot;glow&quot;:{&quot;colorType&quot;:0},&quot;line&quot;:{&quot;gradient&quot;:[{&quot;brightness&quot;:0,&quot;colorType&quot;:2,&quot;pos&quot;:1,&quot;rgb&quot;:&quot;#afc6ff&quot;,&quot;transparency&quot;:1},{&quot;brightness&quot;:0,&quot;colorType&quot;:1,&quot;foreColorIndex&quot;:5,&quot;pos&quot;:0.4699999988079071,&quot;transparency&quot;:0.30000001192092896}],&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Lst>
</file>

<file path=ppt/tags/tag1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0920_2*l_h_a*1_1_1"/>
  <p:tag name="KSO_WM_TEMPLATE_CATEGORY" val="diagram"/>
  <p:tag name="KSO_WM_TEMPLATE_INDEX" val="20230920"/>
  <p:tag name="KSO_WM_UNIT_LAYERLEVEL" val="1_1_1"/>
  <p:tag name="KSO_WM_TAG_VERSION" val="3.0"/>
  <p:tag name="KSO_WM_DIAGRAM_GROUP_CODE" val="l1-1"/>
  <p:tag name="KSO_WM_DIAGRAM_MAX_ITEMCNT" val="4"/>
  <p:tag name="KSO_WM_DIAGRAM_MIN_ITEMCNT" val="2"/>
  <p:tag name="KSO_WM_DIAGRAM_VIRTUALLY_FRAME" val="{&quot;height&quot;:571.5948631058236,&quot;left&quot;:10.674331185306801,&quot;top&quot;:111.07962508315268,&quot;width&quot;:1051.32566881469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 name="KSO_WM_UNIT_PRESET_TEXT" val="添加标题"/>
  <p:tag name="KSO_WM_UNIT_TEXT_FILL_FORE_SCHEMECOLOR_INDEX" val="1"/>
  <p:tag name="KSO_WM_UNIT_TEXT_FILL_TYPE"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0920_2*l_h_i*1_2_1"/>
  <p:tag name="KSO_WM_TEMPLATE_CATEGORY" val="diagram"/>
  <p:tag name="KSO_WM_TEMPLATE_INDEX" val="20230920"/>
  <p:tag name="KSO_WM_UNIT_LAYERLEVEL" val="1_1_1"/>
  <p:tag name="KSO_WM_TAG_VERSION" val="3.0"/>
  <p:tag name="KSO_WM_DIAGRAM_MAX_ITEMCNT" val="4"/>
  <p:tag name="KSO_WM_DIAGRAM_MIN_ITEMCNT" val="2"/>
  <p:tag name="KSO_WM_DIAGRAM_VIRTUALLY_FRAME" val="{&quot;height&quot;:571.5948631058236,&quot;left&quot;:10.674331185306801,&quot;top&quot;:111.07962508315268,&quot;width&quot;:1051.3256688146932}"/>
  <p:tag name="KSO_WM_DIAGRAM_COLOR_MATCH_VALUE" val="{&quot;shape&quot;:{&quot;fill&quot;:{&quot;type&quot;:0},&quot;glow&quot;:{&quot;colorType&quot;:0},&quot;line&quot;:{&quot;gradient&quot;:[{&quot;brightness&quot;:0,&quot;colorType&quot;:1,&quot;foreColorIndex&quot;:8,&quot;pos&quot;:0,&quot;transparency&quot;:0},{&quot;brightness&quot;:0,&quot;colorType&quot;:1,&quot;foreColorIndex&quot;:8,&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Lst>
</file>

<file path=ppt/tags/tag1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0920_2*l_h_f*1_2_1"/>
  <p:tag name="KSO_WM_TEMPLATE_CATEGORY" val="diagram"/>
  <p:tag name="KSO_WM_TEMPLATE_INDEX" val="20230920"/>
  <p:tag name="KSO_WM_UNIT_LAYERLEVEL" val="1_1_1"/>
  <p:tag name="KSO_WM_TAG_VERSION" val="3.0"/>
  <p:tag name="KSO_WM_DIAGRAM_GROUP_CODE" val="l1-1"/>
  <p:tag name="KSO_WM_DIAGRAM_MAX_ITEMCNT" val="4"/>
  <p:tag name="KSO_WM_DIAGRAM_MIN_ITEMCNT" val="2"/>
  <p:tag name="KSO_WM_DIAGRAM_VIRTUALLY_FRAME" val="{&quot;height&quot;:571.5948631058236,&quot;left&quot;:10.674331185306801,&quot;top&quot;:111.07962508315268,&quot;width&quot;:1051.32566881469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 name="KSO_WM_UNIT_PRESET_TEXT" val="单击此处添加文本具体内容，简明扼要地阐述您的观点"/>
  <p:tag name="KSO_WM_UNIT_TEXT_FILL_FORE_SCHEMECOLOR_INDEX" val="1"/>
  <p:tag name="KSO_WM_UNIT_TEXT_FILL_TYPE" val="1"/>
</p:tagLst>
</file>

<file path=ppt/tags/tag1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0920_2*l_h_f*1_1_1"/>
  <p:tag name="KSO_WM_TEMPLATE_CATEGORY" val="diagram"/>
  <p:tag name="KSO_WM_TEMPLATE_INDEX" val="20230920"/>
  <p:tag name="KSO_WM_UNIT_LAYERLEVEL" val="1_1_1"/>
  <p:tag name="KSO_WM_TAG_VERSION" val="3.0"/>
  <p:tag name="KSO_WM_DIAGRAM_GROUP_CODE" val="l1-1"/>
  <p:tag name="KSO_WM_DIAGRAM_MAX_ITEMCNT" val="4"/>
  <p:tag name="KSO_WM_DIAGRAM_MIN_ITEMCNT" val="2"/>
  <p:tag name="KSO_WM_DIAGRAM_VIRTUALLY_FRAME" val="{&quot;height&quot;:571.5948631058236,&quot;left&quot;:10.674331185306801,&quot;top&quot;:111.07962508315268,&quot;width&quot;:1051.32566881469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 name="KSO_WM_UNIT_PRESET_TEXT" val="单击此处添加文本具体内容，简明扼要地阐述您的观点"/>
  <p:tag name="KSO_WM_UNIT_TEXT_FILL_FORE_SCHEMECOLOR_INDEX" val="1"/>
  <p:tag name="KSO_WM_UNIT_TEXT_FILL_TYPE" val="1"/>
</p:tagLst>
</file>

<file path=ppt/tags/tag1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0920_2*l_h_f*1_3_1"/>
  <p:tag name="KSO_WM_TEMPLATE_CATEGORY" val="diagram"/>
  <p:tag name="KSO_WM_TEMPLATE_INDEX" val="20230920"/>
  <p:tag name="KSO_WM_UNIT_LAYERLEVEL" val="1_1_1"/>
  <p:tag name="KSO_WM_TAG_VERSION" val="3.0"/>
  <p:tag name="KSO_WM_DIAGRAM_GROUP_CODE" val="l1-1"/>
  <p:tag name="KSO_WM_DIAGRAM_MAX_ITEMCNT" val="4"/>
  <p:tag name="KSO_WM_DIAGRAM_MIN_ITEMCNT" val="2"/>
  <p:tag name="KSO_WM_DIAGRAM_VIRTUALLY_FRAME" val="{&quot;height&quot;:571.5948631058236,&quot;left&quot;:10.674331185306801,&quot;top&quot;:111.07962508315268,&quot;width&quot;:1051.32566881469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 name="KSO_WM_UNIT_PRESET_TEXT" val="单击此处添加文本具体内容，简明扼要地阐述您的观点"/>
  <p:tag name="KSO_WM_UNIT_TEXT_FILL_FORE_SCHEMECOLOR_INDEX" val="1"/>
  <p:tag name="KSO_WM_UNIT_TEXT_FILL_TYPE" val="1"/>
</p:tagLst>
</file>

<file path=ppt/tags/tag17.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0920_2*a*1"/>
  <p:tag name="KSO_WM_TEMPLATE_CATEGORY" val="diagram"/>
  <p:tag name="KSO_WM_TEMPLATE_INDEX" val="20230920"/>
  <p:tag name="KSO_WM_UNIT_LAYERLEVEL" val="1"/>
  <p:tag name="KSO_WM_TAG_VERSION" val="3.0"/>
  <p:tag name="KSO_WM_BEAUTIFY_FLAG" val="#wm#"/>
  <p:tag name="KSO_WM_DIAGRAM_GROUP_CODE" val="l1-1"/>
  <p:tag name="KSO_WM_UNIT_PRESET_TEXT" val="单击此处添加标题"/>
</p:tagLst>
</file>

<file path=ppt/tags/tag1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0920_2*l_h_a*1_2_1"/>
  <p:tag name="KSO_WM_TEMPLATE_CATEGORY" val="diagram"/>
  <p:tag name="KSO_WM_TEMPLATE_INDEX" val="20230920"/>
  <p:tag name="KSO_WM_UNIT_LAYERLEVEL" val="1_1_1"/>
  <p:tag name="KSO_WM_TAG_VERSION" val="3.0"/>
  <p:tag name="KSO_WM_BEAUTIFY_FLAG" val="#wm#"/>
  <p:tag name="KSO_WM_DIAGRAM_GROUP_CODE" val="l1-1"/>
  <p:tag name="KSO_WM_DIAGRAM_MAX_ITEMCNT" val="4"/>
  <p:tag name="KSO_WM_DIAGRAM_MIN_ITEMCNT" val="2"/>
  <p:tag name="KSO_WM_DIAGRAM_VIRTUALLY_FRAME" val="{&quot;height&quot;:571.5948631058236,&quot;left&quot;:10.674331185306801,&quot;top&quot;:111.07962508315268,&quot;width&quot;:1051.32566881469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PRESET_TEXT" val="添加标题"/>
  <p:tag name="KSO_WM_UNIT_TEXT_FILL_FORE_SCHEMECOLOR_INDEX" val="1"/>
  <p:tag name="KSO_WM_UNIT_TEXT_FILL_TYPE" val="1"/>
</p:tagLst>
</file>

<file path=ppt/tags/tag19.xml><?xml version="1.0" encoding="utf-8"?>
<p:tagLst xmlns:p="http://schemas.openxmlformats.org/presentationml/2006/main">
  <p:tag name="KSO_WM_BEAUTIFY_FLAG" val="#wm#"/>
  <p:tag name="KSO_WM_TEMPLATE_CATEGORY" val="diagram"/>
  <p:tag name="KSO_WM_TEMPLATE_INDEX" val="20230920"/>
  <p:tag name="KSO_WM_SPECIAL_SOURCE" val="bdnull"/>
  <p:tag name="KSO_WM_SLIDE_ID" val="diagram20230920_2"/>
  <p:tag name="KSO_WM_TEMPLATE_SUBCATEGORY" val="0"/>
  <p:tag name="KSO_WM_TEMPLATE_MASTER_TYPE" val="0"/>
  <p:tag name="KSO_WM_TEMPLATE_COLOR_TYPE" val="0"/>
  <p:tag name="KSO_WM_SLIDE_ITEM_CNT" val="3"/>
  <p:tag name="KSO_WM_SLIDE_INDEX" val="2"/>
  <p:tag name="KSO_WM_DIAGRAM_GROUP_CODE" val="l1-1"/>
  <p:tag name="KSO_WM_SLIDE_DIAGTYPE" val="l"/>
  <p:tag name="KSO_WM_TAG_VERSION" val="3.0"/>
  <p:tag name="KSO_WM_SLIDE_LAYOUT" val="a_l"/>
  <p:tag name="KSO_WM_SLIDE_LAYOUT_CNT" val="1_1"/>
  <p:tag name="KSO_WM_SLIDE_TYPE" val="text"/>
  <p:tag name="KSO_WM_SLIDE_SUBTYPE" val="diag"/>
  <p:tag name="KSO_WM_SLIDE_SIZE" val="850.4*375.215"/>
  <p:tag name="KSO_WM_SLIDE_POSITION" val="54.85*108.812"/>
</p:tagLst>
</file>

<file path=ppt/tags/tag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ID" val="diagram20231019_1*l_h_i*1_2_1"/>
  <p:tag name="KSO_WM_TEMPLATE_CATEGORY" val="diagram"/>
  <p:tag name="KSO_WM_TEMPLATE_INDEX" val="20231019"/>
  <p:tag name="KSO_WM_UNIT_LAYERLEVEL" val="1_1_1"/>
  <p:tag name="KSO_WM_TAG_VERSION" val="3.0"/>
  <p:tag name="KSO_WM_UNIT_TYPE" val="l_h_i"/>
  <p:tag name="KSO_WM_UNIT_INDEX" val="1_2_1"/>
  <p:tag name="KSO_WM_DIAGRAM_MAX_ITEMCNT" val="4"/>
  <p:tag name="KSO_WM_DIAGRAM_MIN_ITEMCNT" val="4"/>
  <p:tag name="KSO_WM_DIAGRAM_VIRTUALLY_FRAME" val="{&quot;height&quot;:406.9920642871693,&quot;left&quot;:97.8,&quot;top&quot;:150.92503937007874,&quot;width&quot;:956.6}"/>
  <p:tag name="KSO_WM_DIAGRAM_COLOR_MATCH_VALUE" val="{&quot;shape&quot;:{&quot;fill&quot;:{&quot;gradient&quot;:[{&quot;brightness&quot;:0.30000001192092896,&quot;colorType&quot;:1,&quot;foreColorIndex&quot;:6,&quot;pos&quot;:0.8500000238418579,&quot;transparency&quot;:0},{&quot;brightness&quot;:0.699999988079071,&quot;colorType&quot;:1,&quot;foreColorIndex&quot;:6,&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21.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ID" val="diagram20231019_1*l_h_i*1_1_1"/>
  <p:tag name="KSO_WM_TEMPLATE_CATEGORY" val="diagram"/>
  <p:tag name="KSO_WM_TEMPLATE_INDEX" val="20231019"/>
  <p:tag name="KSO_WM_UNIT_LAYERLEVEL" val="1_1_1"/>
  <p:tag name="KSO_WM_TAG_VERSION" val="3.0"/>
  <p:tag name="KSO_WM_UNIT_TYPE" val="l_h_i"/>
  <p:tag name="KSO_WM_UNIT_INDEX" val="1_1_1"/>
  <p:tag name="KSO_WM_DIAGRAM_MAX_ITEMCNT" val="4"/>
  <p:tag name="KSO_WM_DIAGRAM_MIN_ITEMCNT" val="4"/>
  <p:tag name="KSO_WM_DIAGRAM_VIRTUALLY_FRAME" val="{&quot;height&quot;:406.9920642871693,&quot;left&quot;:97.8,&quot;top&quot;:150.92503937007874,&quot;width&quot;:956.6}"/>
  <p:tag name="KSO_WM_DIAGRAM_COLOR_MATCH_VALUE" val="{&quot;shape&quot;:{&quot;fill&quot;:{&quot;gradient&quot;:[{&quot;brightness&quot;:0.30000001192092896,&quot;colorType&quot;:1,&quot;foreColorIndex&quot;:5,&quot;pos&quot;:0.8500000238418579,&quot;transparency&quot;:0},{&quot;brightness&quot;:0.699999988079071,&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22.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ID" val="diagram20231019_1*l_h_i*1_2_2"/>
  <p:tag name="KSO_WM_TEMPLATE_CATEGORY" val="diagram"/>
  <p:tag name="KSO_WM_TEMPLATE_INDEX" val="20231019"/>
  <p:tag name="KSO_WM_UNIT_LAYERLEVEL" val="1_1_1"/>
  <p:tag name="KSO_WM_TAG_VERSION" val="3.0"/>
  <p:tag name="KSO_WM_UNIT_TYPE" val="l_h_i"/>
  <p:tag name="KSO_WM_UNIT_INDEX" val="1_2_2"/>
  <p:tag name="KSO_WM_DIAGRAM_MAX_ITEMCNT" val="4"/>
  <p:tag name="KSO_WM_DIAGRAM_MIN_ITEMCNT" val="4"/>
  <p:tag name="KSO_WM_DIAGRAM_VIRTUALLY_FRAME" val="{&quot;height&quot;:406.9920642871693,&quot;left&quot;:97.8,&quot;top&quot;:150.92503937007874,&quot;width&quot;:956.6}"/>
  <p:tag name="KSO_WM_DIAGRAM_COLOR_MATCH_VALUE" val="{&quot;shape&quot;:{&quot;fill&quot;:{&quot;gradient&quot;:[{&quot;brightness&quot;:0,&quot;colorType&quot;:1,&quot;foreColorIndex&quot;:6,&quot;pos&quot;:0.4399999976158142,&quot;transparency&quot;:0},{&quot;brightness&quot;:0.6000000238418579,&quot;colorType&quot;:1,&quot;foreColorIndex&quot;:6,&quot;pos&quot;:0,&quot;transparency&quot;:0}],&quot;type&quot;:3},&quot;glow&quot;:{&quot;colorType&quot;:0},&quot;line&quot;:{&quot;gradient&quot;:[{&quot;brightness&quot;:0,&quot;colorType&quot;:2,&quot;pos&quot;:0.3700000047683716,&quot;rgb&quot;:&quot;#ffffff&quot;,&quot;transparency&quot;:0},{&quot;brightness&quot;:0.800000011920929,&quot;colorType&quot;:1,&quot;foreColorIndex&quot;:6,&quot;pos&quot;:0,&quot;transparency&quot;:0},{&quot;brightness&quot;:0,&quot;colorType&quot;:2,&quot;pos&quot;:1,&quot;rgb&quot;:&quot;#ffffff&quot;,&quot;transparency&quot;:0},{&quot;brightness&quot;:0.800000011920929,&quot;colorType&quot;:1,&quot;foreColorIndex&quot;:6,&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洞察"/>
  <p:tag name="KSO_WM_UNIT_FILL_TYPE" val="3"/>
  <p:tag name="KSO_WM_UNIT_TEXT_FILL_FORE_SCHEMECOLOR_INDEX" val="1"/>
  <p:tag name="KSO_WM_UNIT_TEXT_FILL_TYPE" val="1"/>
</p:tagLst>
</file>

<file path=ppt/tags/tag23.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ID" val="diagram20231019_1*l_h_i*1_1_2"/>
  <p:tag name="KSO_WM_TEMPLATE_CATEGORY" val="diagram"/>
  <p:tag name="KSO_WM_TEMPLATE_INDEX" val="20231019"/>
  <p:tag name="KSO_WM_UNIT_LAYERLEVEL" val="1_1_1"/>
  <p:tag name="KSO_WM_TAG_VERSION" val="3.0"/>
  <p:tag name="KSO_WM_UNIT_TYPE" val="l_h_i"/>
  <p:tag name="KSO_WM_UNIT_INDEX" val="1_1_2"/>
  <p:tag name="KSO_WM_DIAGRAM_MAX_ITEMCNT" val="4"/>
  <p:tag name="KSO_WM_DIAGRAM_MIN_ITEMCNT" val="4"/>
  <p:tag name="KSO_WM_DIAGRAM_VIRTUALLY_FRAME" val="{&quot;height&quot;:406.9920642871693,&quot;left&quot;:97.8,&quot;top&quot;:150.92503937007874,&quot;width&quot;:956.6}"/>
  <p:tag name="KSO_WM_DIAGRAM_COLOR_MATCH_VALUE" val="{&quot;shape&quot;:{&quot;fill&quot;:{&quot;gradient&quot;:[{&quot;brightness&quot;:0,&quot;colorType&quot;:1,&quot;foreColorIndex&quot;:5,&quot;pos&quot;:0.4399999976158142,&quot;transparency&quot;:0},{&quot;brightness&quot;:0.6000000238418579,&quot;colorType&quot;:1,&quot;foreColorIndex&quot;:5,&quot;pos&quot;:0,&quot;transparency&quot;:0},{&quot;brightness&quot;:0,&quot;colorType&quot;:1,&quot;foreColorIndex&quot;:5,&quot;pos&quot;:0.6600000262260437,&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目标"/>
  <p:tag name="KSO_WM_UNIT_FILL_TYPE" val="3"/>
  <p:tag name="KSO_WM_UNIT_TEXT_FILL_FORE_SCHEMECOLOR_INDEX" val="1"/>
  <p:tag name="KSO_WM_UNIT_TEXT_FILL_TYPE" val="1"/>
</p:tagLst>
</file>

<file path=ppt/tags/tag24.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ID" val="diagram20231019_1*l_h_i*1_3_1"/>
  <p:tag name="KSO_WM_TEMPLATE_CATEGORY" val="diagram"/>
  <p:tag name="KSO_WM_TEMPLATE_INDEX" val="20231019"/>
  <p:tag name="KSO_WM_UNIT_LAYERLEVEL" val="1_1_1"/>
  <p:tag name="KSO_WM_TAG_VERSION" val="3.0"/>
  <p:tag name="KSO_WM_UNIT_TYPE" val="l_h_i"/>
  <p:tag name="KSO_WM_UNIT_INDEX" val="1_3_1"/>
  <p:tag name="KSO_WM_DIAGRAM_MAX_ITEMCNT" val="4"/>
  <p:tag name="KSO_WM_DIAGRAM_MIN_ITEMCNT" val="4"/>
  <p:tag name="KSO_WM_DIAGRAM_VIRTUALLY_FRAME" val="{&quot;height&quot;:406.9920642871693,&quot;left&quot;:97.8,&quot;top&quot;:150.92503937007874,&quot;width&quot;:956.6}"/>
  <p:tag name="KSO_WM_DIAGRAM_COLOR_MATCH_VALUE" val="{&quot;shape&quot;:{&quot;fill&quot;:{&quot;gradient&quot;:[{&quot;brightness&quot;:0.30000001192092896,&quot;colorType&quot;:1,&quot;foreColorIndex&quot;:7,&quot;pos&quot;:0.8500000238418579,&quot;transparency&quot;:0},{&quot;brightness&quot;:0.699999988079071,&quot;colorType&quot;:1,&quot;foreColorIndex&quot;:7,&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25.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ID" val="diagram20231019_1*l_h_i*1_3_2"/>
  <p:tag name="KSO_WM_TEMPLATE_CATEGORY" val="diagram"/>
  <p:tag name="KSO_WM_TEMPLATE_INDEX" val="20231019"/>
  <p:tag name="KSO_WM_UNIT_LAYERLEVEL" val="1_1_1"/>
  <p:tag name="KSO_WM_TAG_VERSION" val="3.0"/>
  <p:tag name="KSO_WM_UNIT_TYPE" val="l_h_i"/>
  <p:tag name="KSO_WM_UNIT_INDEX" val="1_3_2"/>
  <p:tag name="KSO_WM_DIAGRAM_MAX_ITEMCNT" val="4"/>
  <p:tag name="KSO_WM_DIAGRAM_MIN_ITEMCNT" val="4"/>
  <p:tag name="KSO_WM_DIAGRAM_VIRTUALLY_FRAME" val="{&quot;height&quot;:406.9920642871693,&quot;left&quot;:97.8,&quot;top&quot;:150.92503937007874,&quot;width&quot;:956.6}"/>
  <p:tag name="KSO_WM_DIAGRAM_COLOR_MATCH_VALUE" val="{&quot;shape&quot;:{&quot;fill&quot;:{&quot;gradient&quot;:[{&quot;brightness&quot;:0,&quot;colorType&quot;:1,&quot;foreColorIndex&quot;:7,&quot;pos&quot;:0.5,&quot;transparency&quot;:0},{&quot;brightness&quot;:0.6000000238418579,&quot;colorType&quot;:1,&quot;foreColorIndex&quot;:7,&quot;pos&quot;:0,&quot;transparency&quot;:0}],&quot;type&quot;:3},&quot;glow&quot;:{&quot;colorType&quot;:0},&quot;line&quot;:{&quot;gradient&quot;:[{&quot;brightness&quot;:0,&quot;colorType&quot;:2,&quot;pos&quot;:0.3700000047683716,&quot;rgb&quot;:&quot;#ffffff&quot;,&quot;transparency&quot;:0},{&quot;brightness&quot;:0.800000011920929,&quot;colorType&quot;:1,&quot;foreColorIndex&quot;:7,&quot;pos&quot;:0,&quot;transparency&quot;:0},{&quot;brightness&quot;:0,&quot;colorType&quot;:2,&quot;pos&quot;:1,&quot;rgb&quot;:&quot;#ffffff&quot;,&quot;transparency&quot;:0},{&quot;brightness&quot;:0.800000011920929,&quot;colorType&quot;:1,&quot;foreColorIndex&quot;:7,&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障碍"/>
  <p:tag name="KSO_WM_UNIT_FILL_TYPE" val="3"/>
  <p:tag name="KSO_WM_UNIT_TEXT_FILL_FORE_SCHEMECOLOR_INDEX" val="1"/>
  <p:tag name="KSO_WM_UNIT_TEXT_FILL_TYPE" val="1"/>
</p:tagLst>
</file>

<file path=ppt/tags/tag26.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ID" val="diagram20231019_1*l_h_i*1_4_1"/>
  <p:tag name="KSO_WM_TEMPLATE_CATEGORY" val="diagram"/>
  <p:tag name="KSO_WM_TEMPLATE_INDEX" val="20231019"/>
  <p:tag name="KSO_WM_UNIT_LAYERLEVEL" val="1_1_1"/>
  <p:tag name="KSO_WM_TAG_VERSION" val="3.0"/>
  <p:tag name="KSO_WM_UNIT_TYPE" val="l_h_i"/>
  <p:tag name="KSO_WM_UNIT_INDEX" val="1_4_1"/>
  <p:tag name="KSO_WM_DIAGRAM_MAX_ITEMCNT" val="4"/>
  <p:tag name="KSO_WM_DIAGRAM_MIN_ITEMCNT" val="4"/>
  <p:tag name="KSO_WM_DIAGRAM_VIRTUALLY_FRAME" val="{&quot;height&quot;:406.9920642871693,&quot;left&quot;:97.8,&quot;top&quot;:150.92503937007874,&quot;width&quot;:956.6}"/>
  <p:tag name="KSO_WM_DIAGRAM_COLOR_MATCH_VALUE" val="{&quot;shape&quot;:{&quot;fill&quot;:{&quot;gradient&quot;:[{&quot;brightness&quot;:0.30000001192092896,&quot;colorType&quot;:1,&quot;foreColorIndex&quot;:8,&quot;pos&quot;:0.8500000238418579,&quot;transparency&quot;:0},{&quot;brightness&quot;:0.699999988079071,&quot;colorType&quot;:1,&quot;foreColorIndex&quot;:8,&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27.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ID" val="diagram20231019_1*l_h_i*1_4_2"/>
  <p:tag name="KSO_WM_TEMPLATE_CATEGORY" val="diagram"/>
  <p:tag name="KSO_WM_TEMPLATE_INDEX" val="20231019"/>
  <p:tag name="KSO_WM_UNIT_LAYERLEVEL" val="1_1_1"/>
  <p:tag name="KSO_WM_TAG_VERSION" val="3.0"/>
  <p:tag name="KSO_WM_UNIT_TYPE" val="l_h_i"/>
  <p:tag name="KSO_WM_UNIT_INDEX" val="1_4_2"/>
  <p:tag name="KSO_WM_DIAGRAM_MAX_ITEMCNT" val="4"/>
  <p:tag name="KSO_WM_DIAGRAM_MIN_ITEMCNT" val="4"/>
  <p:tag name="KSO_WM_DIAGRAM_VIRTUALLY_FRAME" val="{&quot;height&quot;:406.9920642871693,&quot;left&quot;:97.8,&quot;top&quot;:150.92503937007874,&quot;width&quot;:956.6}"/>
  <p:tag name="KSO_WM_DIAGRAM_COLOR_MATCH_VALUE" val="{&quot;shape&quot;:{&quot;fill&quot;:{&quot;gradient&quot;:[{&quot;brightness&quot;:0,&quot;colorType&quot;:1,&quot;foreColorIndex&quot;:8,&quot;pos&quot;:0.4399999976158142,&quot;transparency&quot;:0},{&quot;brightness&quot;:0.6000000238418579,&quot;colorType&quot;:1,&quot;foreColorIndex&quot;:8,&quot;pos&quot;:0,&quot;transparency&quot;:0}],&quot;type&quot;:3},&quot;glow&quot;:{&quot;colorType&quot;:0},&quot;line&quot;:{&quot;gradient&quot;:[{&quot;brightness&quot;:0,&quot;colorType&quot;:2,&quot;pos&quot;:0.3700000047683716,&quot;rgb&quot;:&quot;#ffffff&quot;,&quot;transparency&quot;:0},{&quot;brightness&quot;:0.800000011920929,&quot;colorType&quot;:1,&quot;foreColorIndex&quot;:8,&quot;pos&quot;:0,&quot;transparency&quot;:0},{&quot;brightness&quot;:0,&quot;colorType&quot;:2,&quot;pos&quot;:1,&quot;rgb&quot;:&quot;#ffffff&quot;,&quot;transparency&quot;:0},{&quot;brightness&quot;:0.800000011920929,&quot;colorType&quot;:1,&quot;foreColorIndex&quot;:8,&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方案"/>
  <p:tag name="KSO_WM_UNIT_FILL_TYPE" val="3"/>
  <p:tag name="KSO_WM_UNIT_TEXT_FILL_FORE_SCHEMECOLOR_INDEX" val="1"/>
  <p:tag name="KSO_WM_UNIT_TEXT_FILL_TYPE" val="1"/>
</p:tagLst>
</file>

<file path=ppt/tags/tag2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019_1*l_h_f*1_2_1"/>
  <p:tag name="KSO_WM_TEMPLATE_CATEGORY" val="diagram"/>
  <p:tag name="KSO_WM_TEMPLATE_INDEX" val="20231019"/>
  <p:tag name="KSO_WM_UNIT_LAYERLEVEL" val="1_1_1"/>
  <p:tag name="KSO_WM_TAG_VERSION" val="3.0"/>
  <p:tag name="KSO_WM_BEAUTIFY_FLAG" val="#wm#"/>
  <p:tag name="KSO_WM_DIAGRAM_GROUP_CODE" val="l1-1"/>
  <p:tag name="KSO_WM_DIAGRAM_VERSION" val="3"/>
  <p:tag name="KSO_WM_DIAGRAM_COLOR_TRICK" val="4"/>
  <p:tag name="KSO_WM_DIAGRAM_COLOR_TEXT_CAN_REMOVE" val="n"/>
  <p:tag name="KSO_WM_DIAGRAM_MAX_ITEMCNT" val="4"/>
  <p:tag name="KSO_WM_DIAGRAM_MIN_ITEMCNT" val="4"/>
  <p:tag name="KSO_WM_DIAGRAM_VIRTUALLY_FRAME" val="{&quot;height&quot;:406.9920642871693,&quot;left&quot;:97.8,&quot;top&quot;:150.92503937007874,&quot;width&quot;:956.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10;文字是您思想的提炼"/>
  <p:tag name="KSO_WM_UNIT_TEXT_FILL_FORE_SCHEMECOLOR_INDEX" val="1"/>
  <p:tag name="KSO_WM_UNIT_TEXT_FILL_TYPE" val="1"/>
</p:tagLst>
</file>

<file path=ppt/tags/tag2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019_1*l_h_a*1_2_1"/>
  <p:tag name="KSO_WM_TEMPLATE_CATEGORY" val="diagram"/>
  <p:tag name="KSO_WM_TEMPLATE_INDEX" val="20231019"/>
  <p:tag name="KSO_WM_UNIT_LAYERLEVEL" val="1_1_1"/>
  <p:tag name="KSO_WM_TAG_VERSION" val="3.0"/>
  <p:tag name="KSO_WM_BEAUTIFY_FLAG" val="#wm#"/>
  <p:tag name="KSO_WM_DIAGRAM_GROUP_CODE" val="l1-1"/>
  <p:tag name="KSO_WM_DIAGRAM_VERSION" val="3"/>
  <p:tag name="KSO_WM_DIAGRAM_COLOR_TRICK" val="4"/>
  <p:tag name="KSO_WM_DIAGRAM_COLOR_TEXT_CAN_REMOVE" val="n"/>
  <p:tag name="KSO_WM_DIAGRAM_MAX_ITEMCNT" val="4"/>
  <p:tag name="KSO_WM_DIAGRAM_MIN_ITEMCNT" val="4"/>
  <p:tag name="KSO_WM_DIAGRAM_VIRTUALLY_FRAME" val="{&quot;height&quot;:406.9920642871693,&quot;left&quot;:97.8,&quot;top&quot;:150.92503937007874,&quot;width&quot;:956.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Issue"/>
  <p:tag name="KSO_WM_UNIT_TEXT_FILL_FORE_SCHEMECOLOR_INDEX" val="1"/>
  <p:tag name="KSO_WM_UNIT_TEXT_FILL_TYPE" val="1"/>
</p:tagLst>
</file>

<file path=ppt/tags/tag3.xml><?xml version="1.0" encoding="utf-8"?>
<p:tagLst xmlns:p="http://schemas.openxmlformats.org/presentationml/2006/main">
  <p:tag name="KSO_WM_TEMPLATE_CATEGORY" val="diagram"/>
  <p:tag name="KSO_WM_TEMPLATE_INDEX" val="20187671"/>
  <p:tag name="KSO_WM_UNIT_ID" val="diagram20187671_2*n_h_h_a*1_2_1_1"/>
  <p:tag name="KSO_WM_UNIT_LAYERLEVEL" val="1_1_1_1"/>
  <p:tag name="KSO_WM_UNIT_VALUE" val="12"/>
  <p:tag name="KSO_WM_UNIT_HIGHLIGHT" val="0"/>
  <p:tag name="KSO_WM_UNIT_COMPATIBLE" val="0"/>
  <p:tag name="KSO_WM_BEAUTIFY_FLAG" val="#wm#"/>
  <p:tag name="KSO_WM_TAG_VERSION" val="1.0"/>
  <p:tag name="KSO_WM_UNIT_ISCONTENTSTITLE" val="0"/>
  <p:tag name="KSO_WM_DIAGRAM_GROUP_CODE" val="n1-1"/>
  <p:tag name="KSO_WM_UNIT_TYPE" val="n_h_h_a"/>
  <p:tag name="KSO_WM_UNIT_INDEX" val="1_2_1_1"/>
  <p:tag name="KSO_WM_UNIT_PRESET_TEXT" val="单击此处添加标题"/>
  <p:tag name="KSO_WM_UNIT_DIAGRAM_ISNUMVISUAL" val="0"/>
  <p:tag name="KSO_WM_UNIT_DIAGRAM_ISREFERUNIT" val="0"/>
  <p:tag name="KSO_WM_UNIT_TEXT_FILL_FORE_SCHEMECOLOR_INDEX" val="14"/>
  <p:tag name="KSO_WM_UNIT_TEXT_FILL_TYPE" val="1"/>
  <p:tag name="KSO_WM_DIAGRAM_VIRTUALLY_FRAME" val="{&quot;height&quot;:184.35,&quot;left&quot;:522.6410236220472,&quot;top&quot;:288.1,&quot;width&quot;:548.7181889763779}"/>
</p:tagLst>
</file>

<file path=ppt/tags/tag3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019_1*l_h_f*1_1_1"/>
  <p:tag name="KSO_WM_TEMPLATE_CATEGORY" val="diagram"/>
  <p:tag name="KSO_WM_TEMPLATE_INDEX" val="20231019"/>
  <p:tag name="KSO_WM_UNIT_LAYERLEVEL" val="1_1_1"/>
  <p:tag name="KSO_WM_TAG_VERSION" val="3.0"/>
  <p:tag name="KSO_WM_BEAUTIFY_FLAG" val="#wm#"/>
  <p:tag name="KSO_WM_DIAGRAM_GROUP_CODE" val="l1-1"/>
  <p:tag name="KSO_WM_DIAGRAM_VERSION" val="3"/>
  <p:tag name="KSO_WM_DIAGRAM_COLOR_TRICK" val="4"/>
  <p:tag name="KSO_WM_DIAGRAM_COLOR_TEXT_CAN_REMOVE" val="n"/>
  <p:tag name="KSO_WM_DIAGRAM_MAX_ITEMCNT" val="4"/>
  <p:tag name="KSO_WM_DIAGRAM_MIN_ITEMCNT" val="4"/>
  <p:tag name="KSO_WM_DIAGRAM_VIRTUALLY_FRAME" val="{&quot;height&quot;:406.9920642871693,&quot;left&quot;:97.8,&quot;top&quot;:150.92503937007874,&quot;width&quot;:956.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10;文字是您思想的提炼"/>
  <p:tag name="KSO_WM_UNIT_TEXT_FILL_FORE_SCHEMECOLOR_INDEX" val="1"/>
  <p:tag name="KSO_WM_UNIT_TEXT_FILL_TYPE" val="1"/>
</p:tagLst>
</file>

<file path=ppt/tags/tag3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019_1*l_h_a*1_1_1"/>
  <p:tag name="KSO_WM_TEMPLATE_CATEGORY" val="diagram"/>
  <p:tag name="KSO_WM_TEMPLATE_INDEX" val="20231019"/>
  <p:tag name="KSO_WM_UNIT_LAYERLEVEL" val="1_1_1"/>
  <p:tag name="KSO_WM_TAG_VERSION" val="3.0"/>
  <p:tag name="KSO_WM_BEAUTIFY_FLAG" val="#wm#"/>
  <p:tag name="KSO_WM_DIAGRAM_GROUP_CODE" val="l1-1"/>
  <p:tag name="KSO_WM_DIAGRAM_VERSION" val="3"/>
  <p:tag name="KSO_WM_DIAGRAM_COLOR_TRICK" val="4"/>
  <p:tag name="KSO_WM_DIAGRAM_COLOR_TEXT_CAN_REMOVE" val="n"/>
  <p:tag name="KSO_WM_DIAGRAM_MAX_ITEMCNT" val="4"/>
  <p:tag name="KSO_WM_DIAGRAM_MIN_ITEMCNT" val="4"/>
  <p:tag name="KSO_WM_DIAGRAM_VIRTUALLY_FRAME" val="{&quot;height&quot;:406.9920642871693,&quot;left&quot;:97.8,&quot;top&quot;:150.92503937007874,&quot;width&quot;:956.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Objective "/>
  <p:tag name="KSO_WM_UNIT_TEXT_FILL_FORE_SCHEMECOLOR_INDEX" val="1"/>
  <p:tag name="KSO_WM_UNIT_TEXT_FILL_TYPE" val="1"/>
</p:tagLst>
</file>

<file path=ppt/tags/tag3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019_1*l_h_f*1_3_1"/>
  <p:tag name="KSO_WM_TEMPLATE_CATEGORY" val="diagram"/>
  <p:tag name="KSO_WM_TEMPLATE_INDEX" val="20231019"/>
  <p:tag name="KSO_WM_UNIT_LAYERLEVEL" val="1_1_1"/>
  <p:tag name="KSO_WM_TAG_VERSION" val="3.0"/>
  <p:tag name="KSO_WM_BEAUTIFY_FLAG" val="#wm#"/>
  <p:tag name="KSO_WM_DIAGRAM_GROUP_CODE" val="l1-1"/>
  <p:tag name="KSO_WM_DIAGRAM_VERSION" val="3"/>
  <p:tag name="KSO_WM_DIAGRAM_COLOR_TRICK" val="4"/>
  <p:tag name="KSO_WM_DIAGRAM_COLOR_TEXT_CAN_REMOVE" val="n"/>
  <p:tag name="KSO_WM_DIAGRAM_MAX_ITEMCNT" val="4"/>
  <p:tag name="KSO_WM_DIAGRAM_MIN_ITEMCNT" val="4"/>
  <p:tag name="KSO_WM_DIAGRAM_VIRTUALLY_FRAME" val="{&quot;height&quot;:406.9920642871693,&quot;left&quot;:97.8,&quot;top&quot;:150.92503937007874,&quot;width&quot;:956.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10;文字是您思想的提炼"/>
  <p:tag name="KSO_WM_UNIT_TEXT_FILL_FORE_SCHEMECOLOR_INDEX" val="1"/>
  <p:tag name="KSO_WM_UNIT_TEXT_FILL_TYPE" val="1"/>
</p:tagLst>
</file>

<file path=ppt/tags/tag3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019_1*l_h_a*1_3_1"/>
  <p:tag name="KSO_WM_TEMPLATE_CATEGORY" val="diagram"/>
  <p:tag name="KSO_WM_TEMPLATE_INDEX" val="20231019"/>
  <p:tag name="KSO_WM_UNIT_LAYERLEVEL" val="1_1_1"/>
  <p:tag name="KSO_WM_TAG_VERSION" val="3.0"/>
  <p:tag name="KSO_WM_BEAUTIFY_FLAG" val="#wm#"/>
  <p:tag name="KSO_WM_DIAGRAM_GROUP_CODE" val="l1-1"/>
  <p:tag name="KSO_WM_DIAGRAM_VERSION" val="3"/>
  <p:tag name="KSO_WM_DIAGRAM_COLOR_TRICK" val="4"/>
  <p:tag name="KSO_WM_DIAGRAM_COLOR_TEXT_CAN_REMOVE" val="n"/>
  <p:tag name="KSO_WM_DIAGRAM_MAX_ITEMCNT" val="4"/>
  <p:tag name="KSO_WM_DIAGRAM_MIN_ITEMCNT" val="4"/>
  <p:tag name="KSO_WM_DIAGRAM_VIRTUALLY_FRAME" val="{&quot;height&quot;:406.9920642871693,&quot;left&quot;:97.8,&quot;top&quot;:150.92503937007874,&quot;width&quot;:956.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Insight "/>
  <p:tag name="KSO_WM_UNIT_TEXT_FILL_FORE_SCHEMECOLOR_INDEX" val="1"/>
  <p:tag name="KSO_WM_UNIT_TEXT_FILL_TYPE" val="1"/>
</p:tagLst>
</file>

<file path=ppt/tags/tag3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019_1*l_h_f*1_4_1"/>
  <p:tag name="KSO_WM_TEMPLATE_CATEGORY" val="diagram"/>
  <p:tag name="KSO_WM_TEMPLATE_INDEX" val="20231019"/>
  <p:tag name="KSO_WM_UNIT_LAYERLEVEL" val="1_1_1"/>
  <p:tag name="KSO_WM_TAG_VERSION" val="3.0"/>
  <p:tag name="KSO_WM_BEAUTIFY_FLAG" val="#wm#"/>
  <p:tag name="KSO_WM_DIAGRAM_GROUP_CODE" val="l1-1"/>
  <p:tag name="KSO_WM_DIAGRAM_VERSION" val="3"/>
  <p:tag name="KSO_WM_DIAGRAM_COLOR_TRICK" val="4"/>
  <p:tag name="KSO_WM_DIAGRAM_COLOR_TEXT_CAN_REMOVE" val="n"/>
  <p:tag name="KSO_WM_DIAGRAM_MAX_ITEMCNT" val="4"/>
  <p:tag name="KSO_WM_DIAGRAM_MIN_ITEMCNT" val="4"/>
  <p:tag name="KSO_WM_DIAGRAM_VIRTUALLY_FRAME" val="{&quot;height&quot;:406.9920642871693,&quot;left&quot;:97.8,&quot;top&quot;:150.92503937007874,&quot;width&quot;:956.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10;文字是您思想的提炼"/>
  <p:tag name="KSO_WM_UNIT_TEXT_FILL_FORE_SCHEMECOLOR_INDEX" val="1"/>
  <p:tag name="KSO_WM_UNIT_TEXT_FILL_TYPE" val="1"/>
</p:tagLst>
</file>

<file path=ppt/tags/tag3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1019_1*l_h_a*1_4_1"/>
  <p:tag name="KSO_WM_TEMPLATE_CATEGORY" val="diagram"/>
  <p:tag name="KSO_WM_TEMPLATE_INDEX" val="20231019"/>
  <p:tag name="KSO_WM_UNIT_LAYERLEVEL" val="1_1_1"/>
  <p:tag name="KSO_WM_TAG_VERSION" val="3.0"/>
  <p:tag name="KSO_WM_BEAUTIFY_FLAG" val="#wm#"/>
  <p:tag name="KSO_WM_DIAGRAM_GROUP_CODE" val="l1-1"/>
  <p:tag name="KSO_WM_DIAGRAM_VERSION" val="3"/>
  <p:tag name="KSO_WM_DIAGRAM_COLOR_TRICK" val="4"/>
  <p:tag name="KSO_WM_DIAGRAM_COLOR_TEXT_CAN_REMOVE" val="n"/>
  <p:tag name="KSO_WM_DIAGRAM_MAX_ITEMCNT" val="4"/>
  <p:tag name="KSO_WM_DIAGRAM_MIN_ITEMCNT" val="4"/>
  <p:tag name="KSO_WM_DIAGRAM_VIRTUALLY_FRAME" val="{&quot;height&quot;:406.9920642871693,&quot;left&quot;:97.8,&quot;top&quot;:150.92503937007874,&quot;width&quot;:956.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Challenge "/>
  <p:tag name="KSO_WM_UNIT_TEXT_FILL_FORE_SCHEMECOLOR_INDEX" val="1"/>
  <p:tag name="KSO_WM_UNIT_TEXT_FILL_TYPE" val="1"/>
</p:tagLst>
</file>

<file path=ppt/tags/tag36.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1019_1*a*1"/>
  <p:tag name="KSO_WM_TEMPLATE_CATEGORY" val="diagram"/>
  <p:tag name="KSO_WM_TEMPLATE_INDEX" val="20231019"/>
  <p:tag name="KSO_WM_UNIT_LAYERLEVEL" val="1"/>
  <p:tag name="KSO_WM_TAG_VERSION" val="3.0"/>
  <p:tag name="KSO_WM_BEAUTIFY_FLAG" val="#wm#"/>
  <p:tag name="KSO_WM_UNIT_PRESET_TEXT" val="OIIC营销模型"/>
</p:tagLst>
</file>

<file path=ppt/tags/tag37.xml><?xml version="1.0" encoding="utf-8"?>
<p:tagLst xmlns:p="http://schemas.openxmlformats.org/presentationml/2006/main">
  <p:tag name="KSO_WM_BEAUTIFY_FLAG" val="#wm#"/>
  <p:tag name="KSO_WM_TEMPLATE_CATEGORY" val="diagram"/>
  <p:tag name="KSO_WM_TEMPLATE_INDEX" val="20231019"/>
  <p:tag name="KSO_WM_SPECIAL_SOURCE" val="bdnull"/>
  <p:tag name="KSO_WM_SLIDE_ID" val="diagram20231019_1"/>
  <p:tag name="KSO_WM_TEMPLATE_SUBCATEGORY" val="0"/>
  <p:tag name="KSO_WM_TEMPLATE_MASTER_TYPE" val="0"/>
  <p:tag name="KSO_WM_TEMPLATE_COLOR_TYPE" val="0"/>
  <p:tag name="KSO_WM_SLIDE_TYPE" val="text"/>
  <p:tag name="KSO_WM_SLIDE_SUBTYPE" val="diag"/>
  <p:tag name="KSO_WM_SLIDE_ITEM_CNT" val="4"/>
  <p:tag name="KSO_WM_SLIDE_INDEX" val="1"/>
  <p:tag name="KSO_WM_SLIDE_SIZE" val="898.15*279.65"/>
  <p:tag name="KSO_WM_SLIDE_POSITION" val="37.8*215"/>
  <p:tag name="KSO_WM_DIAGRAM_GROUP_CODE" val="l1-1"/>
  <p:tag name="KSO_WM_SLIDE_DIAGTYPE" val="l"/>
  <p:tag name="KSO_WM_TAG_VERSION" val="3.0"/>
  <p:tag name="KSO_WM_SLIDE_LAYOUT" val="a_l"/>
  <p:tag name="KSO_WM_SLIDE_LAYOUT_CNT" val="1_1"/>
</p:tagLst>
</file>

<file path=ppt/tags/tag3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20230939_1*a*1"/>
  <p:tag name="KSO_WM_TEMPLATE_CATEGORY" val="diagram"/>
  <p:tag name="KSO_WM_TEMPLATE_INDEX" val="20230939"/>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3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30939_2*m_h_f*1_3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VALUE" val="65"/>
  <p:tag name="KSO_WM_DIAGRAM_MAX_ITEMCNT" val="6"/>
  <p:tag name="KSO_WM_DIAGRAM_MIN_ITEMCNT" val="2"/>
  <p:tag name="KSO_WM_DIAGRAM_VIRTUALLY_FRAME" val="{&quot;height&quot;:323.9426771653543,&quot;left&quot;:83.69998779296876,&quot;top&quot;:138.86889763779527,&quot;width&quot;:911.1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正文，文字是您思想的提炼"/>
  <p:tag name="KSO_WM_UNIT_TEXT_FILL_FORE_SCHEMECOLOR_INDEX" val="1"/>
  <p:tag name="KSO_WM_UNIT_TEXT_FILL_TYPE" val="1"/>
  <p:tag name="KSO_WM_UNIT_USESOURCEFORMAT_APPLY" val="1"/>
</p:tagLst>
</file>

<file path=ppt/tags/tag4.xml><?xml version="1.0" encoding="utf-8"?>
<p:tagLst xmlns:p="http://schemas.openxmlformats.org/presentationml/2006/main">
  <p:tag name="TABLE_ENDDRAG_ORIGIN_RECT" val="521*312"/>
  <p:tag name="TABLE_ENDDRAG_RECT" val="46*213*521*312"/>
</p:tagLst>
</file>

<file path=ppt/tags/tag4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30939_2*m_h_f*1_1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VALUE" val="65"/>
  <p:tag name="KSO_WM_DIAGRAM_MAX_ITEMCNT" val="6"/>
  <p:tag name="KSO_WM_DIAGRAM_MIN_ITEMCNT" val="2"/>
  <p:tag name="KSO_WM_DIAGRAM_VIRTUALLY_FRAME" val="{&quot;height&quot;:323.9426771653543,&quot;left&quot;:83.69998779296876,&quot;top&quot;:138.86889763779527,&quot;width&quot;:911.1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正文，文字是您思想的提炼"/>
  <p:tag name="KSO_WM_UNIT_TEXT_FILL_FORE_SCHEMECOLOR_INDEX" val="1"/>
  <p:tag name="KSO_WM_UNIT_TEXT_FILL_TYPE" val="1"/>
  <p:tag name="KSO_WM_UNIT_USESOURCEFORMAT_APPLY" val="1"/>
</p:tagLst>
</file>

<file path=ppt/tags/tag4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30939_2*m_h_f*1_2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VALUE" val="65"/>
  <p:tag name="KSO_WM_DIAGRAM_MAX_ITEMCNT" val="6"/>
  <p:tag name="KSO_WM_DIAGRAM_MIN_ITEMCNT" val="2"/>
  <p:tag name="KSO_WM_DIAGRAM_VIRTUALLY_FRAME" val="{&quot;height&quot;:323.9426771653543,&quot;left&quot;:83.69998779296876,&quot;top&quot;:138.86889763779527,&quot;width&quot;:911.1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你的文本具体内容"/>
  <p:tag name="KSO_WM_UNIT_TEXT_FILL_FORE_SCHEMECOLOR_INDEX" val="1"/>
  <p:tag name="KSO_WM_UNIT_TEXT_FILL_TYPE" val="1"/>
  <p:tag name="KSO_WM_UNIT_USESOURCEFORMAT_APPLY"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9_2*m_h_i*1_3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3_2"/>
  <p:tag name="KSO_WM_DIAGRAM_MAX_ITEMCNT" val="6"/>
  <p:tag name="KSO_WM_DIAGRAM_MIN_ITEMCNT" val="2"/>
  <p:tag name="KSO_WM_DIAGRAM_VIRTUALLY_FRAME" val="{&quot;height&quot;:323.9426771653543,&quot;left&quot;:83.69998779296876,&quot;top&quot;:138.86889763779527,&quot;width&quot;:911.1500244140625}"/>
  <p:tag name="KSO_WM_DIAGRAM_COLOR_MATCH_VALUE" val="{&quot;shape&quot;:{&quot;fill&quot;:{&quot;solid&quot;:{&quot;brightness&quot;:0,&quot;colorType&quot;:1,&quot;foreColorIndex&quot;:7,&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7"/>
  <p:tag name="KSO_WM_UNIT_FILL_FORE_SCHEMECOLOR_INDEX_BRIGHTNESS" val="0"/>
  <p:tag name="KSO_WM_UNIT_TEXT_FILL_FORE_SCHEMECOLOR_INDEX_BRIGHTNESS" val="0"/>
  <p:tag name="KSO_WM_UNIT_TEXT_FILL_FORE_SCHEMECOLOR_INDEX" val="2"/>
  <p:tag name="KSO_WM_UNIT_TEXT_FILL_TYPE" val="1"/>
  <p:tag name="KSO_WM_UNIT_USESOURCEFORMAT_APPLY"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9_2*m_h_a*1_3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a"/>
  <p:tag name="KSO_WM_UNIT_INDEX" val="1_3_2"/>
  <p:tag name="KSO_WM_DIAGRAM_MAX_ITEMCNT" val="6"/>
  <p:tag name="KSO_WM_DIAGRAM_MIN_ITEMCNT" val="2"/>
  <p:tag name="KSO_WM_DIAGRAM_VIRTUALLY_FRAME" val="{&quot;height&quot;:323.9426771653543,&quot;left&quot;:83.69998779296876,&quot;top&quot;:138.86889763779527,&quot;width&quot;:911.1500244140625}"/>
  <p:tag name="KSO_WM_DIAGRAM_COLOR_MATCH_VALUE" val="{&quot;shape&quot;:{&quot;fill&quot;:{&quot;solid&quot;:{&quot;brightness&quot;:0,&quot;colorType&quot;:1,&quot;foreColorIndex&quot;:7,&quot;transparency&quot;:0},&quot;type&quot;:1},&quot;glow&quot;:{&quot;colorType&quot;:0},&quot;line&quot;:{&quot;type&quot;:0},&quot;shadow&quot;:{&quot;brightness&quot;:0.800000011920929,&quot;colorType&quot;:1,&quot;foreColorIndex&quot;:7,&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VALUE" val="24"/>
  <p:tag name="KSO_WM_UNIT_PRESET_TEXT" val="添加标题"/>
  <p:tag name="KSO_WM_UNIT_FILL_TYPE" val="1"/>
  <p:tag name="KSO_WM_UNIT_FILL_FORE_SCHEMECOLOR_INDEX" val="7"/>
  <p:tag name="KSO_WM_UNIT_FILL_FORE_SCHEMECOLOR_INDEX_BRIGHTNESS" val="0"/>
  <p:tag name="KSO_WM_UNIT_TEXT_TYPE" val="1"/>
  <p:tag name="KSO_WM_UNIT_SHADOW_SCHEMECOLOR_INDEX_BRIGHTNESS" val="0.8"/>
  <p:tag name="KSO_WM_UNIT_SHADOW_SCHEMECOLOR_INDEX" val="7"/>
  <p:tag name="KSO_WM_UNIT_USESOURCEFORMAT_APPLY"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9_2*m_h_i*1_3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3_1"/>
  <p:tag name="KSO_WM_DIAGRAM_MAX_ITEMCNT" val="6"/>
  <p:tag name="KSO_WM_DIAGRAM_MIN_ITEMCNT" val="2"/>
  <p:tag name="KSO_WM_DIAGRAM_VIRTUALLY_FRAME" val="{&quot;height&quot;:323.9426771653543,&quot;left&quot;:83.69998779296876,&quot;top&quot;:138.86889763779527,&quot;width&quot;:911.1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7,&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SHADOW_SCHEMECOLOR_INDEX_BRIGHTNESS" val="-0.25"/>
  <p:tag name="KSO_WM_UNIT_SHADOW_SCHEMECOLOR_INDEX" val="7"/>
  <p:tag name="KSO_WM_UNIT_TEXT_FILL_FORE_SCHEMECOLOR_INDEX_BRIGHTNESS" val="0"/>
  <p:tag name="KSO_WM_UNIT_TEXT_FILL_FORE_SCHEMECOLOR_INDEX" val="2"/>
  <p:tag name="KSO_WM_UNIT_TEXT_FILL_TYPE" val="1"/>
  <p:tag name="KSO_WM_UNIT_USESOURCEFORMAT_APPLY"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9_2*m_h_i*1_3_3"/>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3_3"/>
  <p:tag name="KSO_WM_DIAGRAM_MAX_ITEMCNT" val="6"/>
  <p:tag name="KSO_WM_DIAGRAM_MIN_ITEMCNT" val="2"/>
  <p:tag name="KSO_WM_DIAGRAM_VIRTUALLY_FRAME" val="{&quot;height&quot;:323.9426771653543,&quot;left&quot;:83.69998779296876,&quot;top&quot;:138.86889763779527,&quot;width&quot;:911.1500244140625}"/>
  <p:tag name="KSO_WM_DIAGRAM_COLOR_MATCH_VALUE" val="{&quot;shape&quot;:{&quot;fill&quot;:{&quot;type&quot;:0},&quot;glow&quot;:{&quot;colorType&quot;:0},&quot;line&quot;:{&quot;solidLine&quot;:{&quot;brightness&quot;:0,&quot;colorType&quot;:1,&quot;foreColorIndex&quot;:7,&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7"/>
  <p:tag name="KSO_WM_UNIT_LINE_FORE_SCHEMECOLOR_INDEX_BRIGHTNESS" val="0"/>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9_2*m_h_i*1_1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1_2"/>
  <p:tag name="KSO_WM_DIAGRAM_MAX_ITEMCNT" val="6"/>
  <p:tag name="KSO_WM_DIAGRAM_MIN_ITEMCNT" val="2"/>
  <p:tag name="KSO_WM_DIAGRAM_VIRTUALLY_FRAME" val="{&quot;height&quot;:323.9426771653543,&quot;left&quot;:83.69998779296876,&quot;top&quot;:138.86889763779527,&quot;width&quot;:911.1500244140625}"/>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_BRIGHTNESS" val="0"/>
  <p:tag name="KSO_WM_UNIT_TEXT_FILL_FORE_SCHEMECOLOR_INDEX" val="2"/>
  <p:tag name="KSO_WM_UNIT_TEXT_FILL_TYPE" val="1"/>
  <p:tag name="KSO_WM_UNIT_USESOURCEFORMAT_APPLY" val="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9_2*m_h_a*1_1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a"/>
  <p:tag name="KSO_WM_UNIT_INDEX" val="1_1_2"/>
  <p:tag name="KSO_WM_DIAGRAM_MAX_ITEMCNT" val="6"/>
  <p:tag name="KSO_WM_DIAGRAM_MIN_ITEMCNT" val="2"/>
  <p:tag name="KSO_WM_DIAGRAM_VIRTUALLY_FRAME" val="{&quot;height&quot;:323.9426771653543,&quot;left&quot;:83.69998779296876,&quot;top&quot;:138.86889763779527,&quot;width&quot;:911.1500244140625}"/>
  <p:tag name="KSO_WM_DIAGRAM_COLOR_MATCH_VALUE" val="{&quot;shape&quot;:{&quot;fill&quot;:{&quot;solid&quot;:{&quot;brightness&quot;:0,&quot;colorType&quot;:1,&quot;foreColorIndex&quot;:5,&quot;transparency&quot;:0},&quot;type&quot;:1},&quot;glow&quot;:{&quot;colorType&quot;:0},&quot;line&quot;:{&quot;type&quot;:0},&quot;shadow&quot;:{&quot;brightness&quot;:0.800000011920929,&quot;colorType&quot;:1,&quot;foreColorIndex&quot;:5,&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VALUE" val="24"/>
  <p:tag name="KSO_WM_UNIT_PRESET_TEXT" val="添加标题"/>
  <p:tag name="KSO_WM_UNIT_FILL_TYPE" val="1"/>
  <p:tag name="KSO_WM_UNIT_FILL_FORE_SCHEMECOLOR_INDEX" val="5"/>
  <p:tag name="KSO_WM_UNIT_FILL_FORE_SCHEMECOLOR_INDEX_BRIGHTNESS" val="0"/>
  <p:tag name="KSO_WM_UNIT_TEXT_TYPE" val="1"/>
  <p:tag name="KSO_WM_UNIT_SHADOW_SCHEMECOLOR_INDEX_BRIGHTNESS" val="0.8"/>
  <p:tag name="KSO_WM_UNIT_SHADOW_SCHEMECOLOR_INDEX" val="5"/>
  <p:tag name="KSO_WM_UNIT_USESOURCEFORMAT_APPLY"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9_2*m_h_i*1_1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1_1"/>
  <p:tag name="KSO_WM_DIAGRAM_MAX_ITEMCNT" val="6"/>
  <p:tag name="KSO_WM_DIAGRAM_MIN_ITEMCNT" val="2"/>
  <p:tag name="KSO_WM_DIAGRAM_VIRTUALLY_FRAME" val="{&quot;height&quot;:323.9426771653543,&quot;left&quot;:83.69998779296876,&quot;top&quot;:138.86889763779527,&quot;width&quot;:911.1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9_2*m_h_i*1_1_3"/>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1_3"/>
  <p:tag name="KSO_WM_DIAGRAM_MAX_ITEMCNT" val="6"/>
  <p:tag name="KSO_WM_DIAGRAM_MIN_ITEMCNT" val="2"/>
  <p:tag name="KSO_WM_DIAGRAM_VIRTUALLY_FRAME" val="{&quot;height&quot;:323.9426771653543,&quot;left&quot;:83.69998779296876,&quot;top&quot;:138.86889763779527,&quot;width&quot;:911.150024414062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LINE_FORE_SCHEMECOLOR_INDEX_BRIGHTNESS" val="0"/>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9_2*m_h_i*1_2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2_2"/>
  <p:tag name="KSO_WM_DIAGRAM_MAX_ITEMCNT" val="6"/>
  <p:tag name="KSO_WM_DIAGRAM_MIN_ITEMCNT" val="2"/>
  <p:tag name="KSO_WM_DIAGRAM_VIRTUALLY_FRAME" val="{&quot;height&quot;:323.9426771653543,&quot;left&quot;:83.69998779296876,&quot;top&quot;:138.86889763779527,&quot;width&quot;:911.1500244140625}"/>
  <p:tag name="KSO_WM_DIAGRAM_COLOR_MATCH_VALUE" val="{&quot;shape&quot;:{&quot;fill&quot;:{&quot;solid&quot;:{&quot;brightness&quot;:0,&quot;colorType&quot;:1,&quot;foreColorIndex&quot;:6,&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6"/>
  <p:tag name="KSO_WM_UNIT_FILL_FORE_SCHEMECOLOR_INDEX_BRIGHTNESS" val="0"/>
  <p:tag name="KSO_WM_UNIT_TEXT_FILL_FORE_SCHEMECOLOR_INDEX_BRIGHTNESS" val="0"/>
  <p:tag name="KSO_WM_UNIT_TEXT_FILL_FORE_SCHEMECOLOR_INDEX" val="2"/>
  <p:tag name="KSO_WM_UNIT_TEXT_FILL_TYPE" val="1"/>
  <p:tag name="KSO_WM_UNIT_USESOURCEFORMAT_APPLY"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9_2*m_h_a*1_2_2"/>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ISCONTENTSTITLE" val="0"/>
  <p:tag name="KSO_WM_UNIT_ISNUMDGMTITLE" val="0"/>
  <p:tag name="KSO_WM_UNIT_NOCLEAR" val="0"/>
  <p:tag name="KSO_WM_UNIT_TYPE" val="m_h_a"/>
  <p:tag name="KSO_WM_UNIT_INDEX" val="1_2_2"/>
  <p:tag name="KSO_WM_DIAGRAM_MAX_ITEMCNT" val="6"/>
  <p:tag name="KSO_WM_DIAGRAM_MIN_ITEMCNT" val="2"/>
  <p:tag name="KSO_WM_DIAGRAM_VIRTUALLY_FRAME" val="{&quot;height&quot;:323.9426771653543,&quot;left&quot;:83.69998779296876,&quot;top&quot;:138.86889763779527,&quot;width&quot;:911.1500244140625}"/>
  <p:tag name="KSO_WM_DIAGRAM_COLOR_MATCH_VALUE" val="{&quot;shape&quot;:{&quot;fill&quot;:{&quot;solid&quot;:{&quot;brightness&quot;:0,&quot;colorType&quot;:1,&quot;foreColorIndex&quot;:6,&quot;transparency&quot;:0},&quot;type&quot;:1},&quot;glow&quot;:{&quot;colorType&quot;:0},&quot;line&quot;:{&quot;type&quot;:0},&quot;shadow&quot;:{&quot;brightness&quot;:0.800000011920929,&quot;colorType&quot;:1,&quot;foreColorIndex&quot;:6,&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VALUE" val="24"/>
  <p:tag name="KSO_WM_UNIT_PRESET_TEXT" val="添加标题"/>
  <p:tag name="KSO_WM_UNIT_FILL_TYPE" val="1"/>
  <p:tag name="KSO_WM_UNIT_FILL_FORE_SCHEMECOLOR_INDEX" val="6"/>
  <p:tag name="KSO_WM_UNIT_FILL_FORE_SCHEMECOLOR_INDEX_BRIGHTNESS" val="0"/>
  <p:tag name="KSO_WM_UNIT_TEXT_TYPE" val="1"/>
  <p:tag name="KSO_WM_UNIT_SHADOW_SCHEMECOLOR_INDEX_BRIGHTNESS" val="0.8"/>
  <p:tag name="KSO_WM_UNIT_SHADOW_SCHEMECOLOR_INDEX" val="6"/>
  <p:tag name="KSO_WM_UNIT_USESOURCEFORMAT_APPLY"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9_2*m_h_i*1_2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2_1"/>
  <p:tag name="KSO_WM_DIAGRAM_MAX_ITEMCNT" val="6"/>
  <p:tag name="KSO_WM_DIAGRAM_MIN_ITEMCNT" val="2"/>
  <p:tag name="KSO_WM_DIAGRAM_VIRTUALLY_FRAME" val="{&quot;height&quot;:323.9426771653543,&quot;left&quot;:83.69998779296876,&quot;top&quot;:138.86889763779527,&quot;width&quot;:911.1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6,&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SHADOW_SCHEMECOLOR_INDEX_BRIGHTNESS" val="-0.25"/>
  <p:tag name="KSO_WM_UNIT_SHADOW_SCHEMECOLOR_INDEX" val="6"/>
  <p:tag name="KSO_WM_UNIT_TEXT_FILL_FORE_SCHEMECOLOR_INDEX_BRIGHTNESS" val="0"/>
  <p:tag name="KSO_WM_UNIT_TEXT_FILL_FORE_SCHEMECOLOR_INDEX" val="2"/>
  <p:tag name="KSO_WM_UNIT_TEXT_FILL_TYPE" val="1"/>
  <p:tag name="KSO_WM_UNIT_USESOURCEFORMAT_APPLY"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9_2*m_h_i*1_2_3"/>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TYPE" val="m_h_i"/>
  <p:tag name="KSO_WM_UNIT_INDEX" val="1_2_3"/>
  <p:tag name="KSO_WM_DIAGRAM_MAX_ITEMCNT" val="6"/>
  <p:tag name="KSO_WM_DIAGRAM_MIN_ITEMCNT" val="2"/>
  <p:tag name="KSO_WM_DIAGRAM_VIRTUALLY_FRAME" val="{&quot;height&quot;:323.9426771653543,&quot;left&quot;:83.69998779296876,&quot;top&quot;:138.86889763779527,&quot;width&quot;:911.1500244140625}"/>
  <p:tag name="KSO_WM_DIAGRAM_COLOR_MATCH_VALUE" val="{&quot;shape&quot;:{&quot;fill&quot;:{&quot;type&quot;:0},&quot;glow&quot;:{&quot;colorType&quot;:0},&quot;line&quot;:{&quot;solidLine&quot;:{&quot;brightness&quot;:0,&quot;colorType&quot;:1,&quot;foreColorIndex&quot;:6,&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6"/>
  <p:tag name="KSO_WM_UNIT_LINE_FORE_SCHEMECOLOR_INDEX_BRIGHTNESS" val="0"/>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54.xml><?xml version="1.0" encoding="utf-8"?>
<p:tagLst xmlns:p="http://schemas.openxmlformats.org/presentationml/2006/main">
  <p:tag name="KSO_WM_DIAGRAM_VERSION" val="3"/>
  <p:tag name="KSO_WM_DIAGRAM_COLOR_TRICK" val="4"/>
  <p:tag name="KSO_WM_DIAGRAM_COLOR_TEXT_CAN_REMOVE" val="n"/>
  <p:tag name="KSO_WM_UNIT_VALUE" val="82*76"/>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230939_2*m_h_x*1_1_1"/>
  <p:tag name="KSO_WM_TEMPLATE_CATEGORY" val="diagram"/>
  <p:tag name="KSO_WM_TEMPLATE_INDEX" val="20230939"/>
  <p:tag name="KSO_WM_UNIT_LAYERLEVEL" val="1_1_1"/>
  <p:tag name="KSO_WM_TAG_VERSION" val="3.0"/>
  <p:tag name="KSO_WM_DIAGRAM_MAX_ITEMCNT" val="6"/>
  <p:tag name="KSO_WM_DIAGRAM_MIN_ITEMCNT" val="2"/>
  <p:tag name="KSO_WM_DIAGRAM_VIRTUALLY_FRAME" val="{&quot;height&quot;:323.9426771653543,&quot;left&quot;:83.69998779296876,&quot;top&quot;:138.86889763779527,&quot;width&quot;:911.1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USESOURCEFORMAT_APPLY" val="1"/>
</p:tagLst>
</file>

<file path=ppt/tags/tag55.xml><?xml version="1.0" encoding="utf-8"?>
<p:tagLst xmlns:p="http://schemas.openxmlformats.org/presentationml/2006/main">
  <p:tag name="KSO_WM_DIAGRAM_VERSION" val="3"/>
  <p:tag name="KSO_WM_DIAGRAM_COLOR_TRICK" val="4"/>
  <p:tag name="KSO_WM_DIAGRAM_COLOR_TEXT_CAN_REMOVE" val="n"/>
  <p:tag name="KSO_WM_UNIT_VALUE" val="86*73"/>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230939_2*m_h_x*1_2_1"/>
  <p:tag name="KSO_WM_TEMPLATE_CATEGORY" val="diagram"/>
  <p:tag name="KSO_WM_TEMPLATE_INDEX" val="20230939"/>
  <p:tag name="KSO_WM_UNIT_LAYERLEVEL" val="1_1_1"/>
  <p:tag name="KSO_WM_TAG_VERSION" val="3.0"/>
  <p:tag name="KSO_WM_DIAGRAM_MAX_ITEMCNT" val="6"/>
  <p:tag name="KSO_WM_DIAGRAM_MIN_ITEMCNT" val="2"/>
  <p:tag name="KSO_WM_DIAGRAM_VIRTUALLY_FRAME" val="{&quot;height&quot;:323.9426771653543,&quot;left&quot;:83.69998779296876,&quot;top&quot;:138.86889763779527,&quot;width&quot;:911.1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USESOURCEFORMAT_APPLY" val="1"/>
</p:tagLst>
</file>

<file path=ppt/tags/tag56.xml><?xml version="1.0" encoding="utf-8"?>
<p:tagLst xmlns:p="http://schemas.openxmlformats.org/presentationml/2006/main">
  <p:tag name="KSO_WM_DIAGRAM_VERSION" val="3"/>
  <p:tag name="KSO_WM_DIAGRAM_COLOR_TRICK" val="4"/>
  <p:tag name="KSO_WM_DIAGRAM_COLOR_TEXT_CAN_REMOVE" val="n"/>
  <p:tag name="KSO_WM_UNIT_VALUE" val="80*86"/>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diagram20230939_2*m_h_x*1_3_1"/>
  <p:tag name="KSO_WM_TEMPLATE_CATEGORY" val="diagram"/>
  <p:tag name="KSO_WM_TEMPLATE_INDEX" val="20230939"/>
  <p:tag name="KSO_WM_UNIT_LAYERLEVEL" val="1_1_1"/>
  <p:tag name="KSO_WM_TAG_VERSION" val="3.0"/>
  <p:tag name="KSO_WM_DIAGRAM_MAX_ITEMCNT" val="6"/>
  <p:tag name="KSO_WM_DIAGRAM_MIN_ITEMCNT" val="2"/>
  <p:tag name="KSO_WM_DIAGRAM_VIRTUALLY_FRAME" val="{&quot;height&quot;:323.9426771653543,&quot;left&quot;:83.69998779296876,&quot;top&quot;:138.86889763779527,&quot;width&quot;:911.1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USESOURCEFORMAT_APPLY" val="1"/>
</p:tagLst>
</file>

<file path=ppt/tags/tag57.xml><?xml version="1.0" encoding="utf-8"?>
<p:tagLst xmlns:p="http://schemas.openxmlformats.org/presentationml/2006/main">
  <p:tag name="KSO_WM_BEAUTIFY_FLAG" val="#wm#"/>
  <p:tag name="KSO_WM_TEMPLATE_CATEGORY" val="diagram"/>
  <p:tag name="KSO_WM_TEMPLATE_INDEX" val="20230939"/>
  <p:tag name="KSO_WM_SPECIAL_SOURCE" val="bdnull"/>
  <p:tag name="KSO_WM_SLIDE_ID" val="diagram20230939_1"/>
  <p:tag name="KSO_WM_TEMPLATE_SUBCATEGORY" val="0"/>
  <p:tag name="KSO_WM_TEMPLATE_MASTER_TYPE" val="0"/>
  <p:tag name="KSO_WM_TEMPLATE_COLOR_TYPE" val="0"/>
  <p:tag name="KSO_WM_SLIDE_ITEM_CNT" val="3"/>
  <p:tag name="KSO_WM_SLIDE_INDEX" val="1"/>
  <p:tag name="KSO_WM_DIAGRAM_GROUP_CODE" val="m1-1"/>
  <p:tag name="KSO_WM_SLIDE_DIAGTYPE" val="m"/>
  <p:tag name="KSO_WM_TAG_VERSION" val="3.0"/>
  <p:tag name="KSO_WM_SLIDE_LAYOUT" val="a_m"/>
  <p:tag name="KSO_WM_SLIDE_LAYOUT_CNT" val="1_1"/>
  <p:tag name="KSO_WM_SLIDE_TYPE" val="text"/>
  <p:tag name="KSO_WM_SLIDE_SUBTYPE" val="diag"/>
  <p:tag name="KSO_WM_SLIDE_SIZE" val="364.55*319.9"/>
  <p:tag name="KSO_WM_SLIDE_POSITION" val="297.75*178.35"/>
</p:tagLst>
</file>

<file path=ppt/tags/tag5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30939_1*m_h_f*1_2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VALUE" val="78"/>
  <p:tag name="KSO_WM_DIAGRAM_MAX_ITEMCNT" val="6"/>
  <p:tag name="KSO_WM_DIAGRAM_MIN_ITEMCNT" val="2"/>
  <p:tag name="KSO_WM_DIAGRAM_VIRTUALLY_FRAME" val="{&quot;height&quot;:323.980157480315,&quot;left&quot;:89.34998779296875,&quot;top&quot;:173.51251968503934,&quot;width&quot;:911.1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输入你的文本具体内容请尽量言简意赅的阐述观点"/>
  <p:tag name="KSO_WM_UNIT_TEXT_FILL_FORE_SCHEMECOLOR_INDEX" val="1"/>
  <p:tag name="KSO_WM_UNIT_TEXT_FILL_TYPE" val="1"/>
  <p:tag name="KSO_WM_UNIT_USESOURCEFORMAT_APPLY" val="1"/>
</p:tagLst>
</file>

<file path=ppt/tags/tag5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30939_1*m_h_f*1_1_1"/>
  <p:tag name="KSO_WM_TEMPLATE_CATEGORY" val="diagram"/>
  <p:tag name="KSO_WM_TEMPLATE_INDEX" val="20230939"/>
  <p:tag name="KSO_WM_UNIT_LAYERLEVEL" val="1_1_1"/>
  <p:tag name="KSO_WM_TAG_VERSION" val="3.0"/>
  <p:tag name="KSO_WM_DIAGRAM_VERSION" val="3"/>
  <p:tag name="KSO_WM_DIAGRAM_COLOR_TRICK" val="4"/>
  <p:tag name="KSO_WM_DIAGRAM_COLOR_TEXT_CAN_REMOVE" val="n"/>
  <p:tag name="KSO_WM_UNIT_VALUE" val="78"/>
  <p:tag name="KSO_WM_DIAGRAM_MAX_ITEMCNT" val="6"/>
  <p:tag name="KSO_WM_DIAGRAM_MIN_ITEMCNT" val="2"/>
  <p:tag name="KSO_WM_DIAGRAM_VIRTUALLY_FRAME" val="{&quot;height&quot;:323.980157480315,&quot;left&quot;:89.34998779296875,&quot;top&quot;:173.51251968503934,&quot;width&quot;:911.1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正文，文字是您思想的提炼"/>
  <p:tag name="KSO_WM_UNIT_TEXT_FILL_FORE_SCHEMECOLOR_INDEX" val="1"/>
  <p:tag name="KSO_WM_UNIT_TEXT_FILL_TYPE" val="1"/>
  <p:tag name="KSO_WM_UNIT_USESOURCEFORMAT_APPLY" val="1"/>
</p:tagLst>
</file>

<file path=ppt/tags/tag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0920_2*l_h_a*1_3_1"/>
  <p:tag name="KSO_WM_TEMPLATE_CATEGORY" val="diagram"/>
  <p:tag name="KSO_WM_TEMPLATE_INDEX" val="20230920"/>
  <p:tag name="KSO_WM_UNIT_LAYERLEVEL" val="1_1_1"/>
  <p:tag name="KSO_WM_TAG_VERSION" val="3.0"/>
  <p:tag name="KSO_WM_DIAGRAM_GROUP_CODE" val="l1-1"/>
  <p:tag name="KSO_WM_DIAGRAM_MAX_ITEMCNT" val="4"/>
  <p:tag name="KSO_WM_DIAGRAM_MIN_ITEMCNT" val="2"/>
  <p:tag name="KSO_WM_DIAGRAM_VIRTUALLY_FRAME" val="{&quot;height&quot;:571.5948631058236,&quot;left&quot;:10.674331185306801,&quot;top&quot;:111.07962508315268,&quot;width&quot;:1051.325668814693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 name="KSO_WM_UNIT_PRESET_TEXT" val="添加标题"/>
  <p:tag name="KSO_WM_UNIT_TEXT_FILL_FORE_SCHEMECOLOR_INDEX" val="1"/>
  <p:tag name="KSO_WM_UNIT_TEXT_FILL_TYPE" val="1"/>
</p:tagLst>
</file>

<file path=ppt/tags/tag60.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30939_1*m_h_i*1_1_2"/>
  <p:tag name="KSO_WM_TEMPLATE_CATEGORY" val="diagram"/>
  <p:tag name="KSO_WM_TEMPLATE_INDEX" val="20230939"/>
  <p:tag name="KSO_WM_UNIT_LAYERLEVEL" val="1_1_1"/>
  <p:tag name="KSO_WM_TAG_VERSION" val="3.0"/>
  <p:tag name="KSO_WM_DIAGRAM_MAX_ITEMCNT" val="6"/>
  <p:tag name="KSO_WM_DIAGRAM_MIN_ITEMCNT" val="2"/>
  <p:tag name="KSO_WM_DIAGRAM_VIRTUALLY_FRAME" val="{&quot;height&quot;:323.980157480315,&quot;left&quot;:89.34998779296875,&quot;top&quot;:173.51251968503934,&quot;width&quot;:911.1500244140625}"/>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_BRIGHTNESS" val="0"/>
  <p:tag name="KSO_WM_UNIT_TEXT_FILL_FORE_SCHEMECOLOR_INDEX" val="2"/>
  <p:tag name="KSO_WM_UNIT_TEXT_FILL_TYPE" val="1"/>
  <p:tag name="KSO_WM_UNIT_USESOURCEFORMAT_APPLY" val="1"/>
</p:tagLst>
</file>

<file path=ppt/tags/tag61.xml><?xml version="1.0" encoding="utf-8"?>
<p:tagLst xmlns:p="http://schemas.openxmlformats.org/presentationml/2006/main">
  <p:tag name="KSO_WM_DIAGRAM_VERSION" val="3"/>
  <p:tag name="KSO_WM_DIAGRAM_COLOR_TRICK" val="4"/>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2"/>
  <p:tag name="KSO_WM_UNIT_ID" val="diagram20230939_1*m_h_a*1_1_2"/>
  <p:tag name="KSO_WM_TEMPLATE_CATEGORY" val="diagram"/>
  <p:tag name="KSO_WM_TEMPLATE_INDEX" val="20230939"/>
  <p:tag name="KSO_WM_UNIT_LAYERLEVEL" val="1_1_1"/>
  <p:tag name="KSO_WM_TAG_VERSION" val="3.0"/>
  <p:tag name="KSO_WM_DIAGRAM_MAX_ITEMCNT" val="6"/>
  <p:tag name="KSO_WM_DIAGRAM_MIN_ITEMCNT" val="2"/>
  <p:tag name="KSO_WM_DIAGRAM_VIRTUALLY_FRAME" val="{&quot;height&quot;:323.980157480315,&quot;left&quot;:89.34998779296875,&quot;top&quot;:173.51251968503934,&quot;width&quot;:911.1500244140625}"/>
  <p:tag name="KSO_WM_DIAGRAM_COLOR_MATCH_VALUE" val="{&quot;shape&quot;:{&quot;fill&quot;:{&quot;solid&quot;:{&quot;brightness&quot;:0,&quot;colorType&quot;:1,&quot;foreColorIndex&quot;:5,&quot;transparency&quot;:0},&quot;type&quot;:1},&quot;glow&quot;:{&quot;colorType&quot;:0},&quot;line&quot;:{&quot;type&quot;:0},&quot;shadow&quot;:{&quot;brightness&quot;:0.800000011920929,&quot;colorType&quot;:1,&quot;foreColorIndex&quot;:5,&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VALUE" val="28"/>
  <p:tag name="KSO_WM_UNIT_PRESET_TEXT" val="添加标题"/>
  <p:tag name="KSO_WM_UNIT_FILL_TYPE" val="1"/>
  <p:tag name="KSO_WM_UNIT_FILL_FORE_SCHEMECOLOR_INDEX" val="5"/>
  <p:tag name="KSO_WM_UNIT_FILL_FORE_SCHEMECOLOR_INDEX_BRIGHTNESS" val="0"/>
  <p:tag name="KSO_WM_UNIT_TEXT_TYPE" val="1"/>
  <p:tag name="KSO_WM_UNIT_SHADOW_SCHEMECOLOR_INDEX_BRIGHTNESS" val="0.8"/>
  <p:tag name="KSO_WM_UNIT_SHADOW_SCHEMECOLOR_INDEX" val="5"/>
  <p:tag name="KSO_WM_UNIT_USESOURCEFORMAT_APPLY" val="1"/>
</p:tagLst>
</file>

<file path=ppt/tags/tag62.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30939_1*m_h_i*1_1_1"/>
  <p:tag name="KSO_WM_TEMPLATE_CATEGORY" val="diagram"/>
  <p:tag name="KSO_WM_TEMPLATE_INDEX" val="20230939"/>
  <p:tag name="KSO_WM_UNIT_LAYERLEVEL" val="1_1_1"/>
  <p:tag name="KSO_WM_TAG_VERSION" val="3.0"/>
  <p:tag name="KSO_WM_DIAGRAM_MAX_ITEMCNT" val="6"/>
  <p:tag name="KSO_WM_DIAGRAM_MIN_ITEMCNT" val="2"/>
  <p:tag name="KSO_WM_DIAGRAM_VIRTUALLY_FRAME" val="{&quot;height&quot;:323.980157480315,&quot;left&quot;:89.34998779296875,&quot;top&quot;:173.51251968503934,&quot;width&quot;:911.1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1"/>
</p:tagLst>
</file>

<file path=ppt/tags/tag63.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30939_1*m_h_i*1_1_3"/>
  <p:tag name="KSO_WM_TEMPLATE_CATEGORY" val="diagram"/>
  <p:tag name="KSO_WM_TEMPLATE_INDEX" val="20230939"/>
  <p:tag name="KSO_WM_UNIT_LAYERLEVEL" val="1_1_1"/>
  <p:tag name="KSO_WM_TAG_VERSION" val="3.0"/>
  <p:tag name="KSO_WM_DIAGRAM_MAX_ITEMCNT" val="6"/>
  <p:tag name="KSO_WM_DIAGRAM_MIN_ITEMCNT" val="2"/>
  <p:tag name="KSO_WM_DIAGRAM_VIRTUALLY_FRAME" val="{&quot;height&quot;:323.980157480315,&quot;left&quot;:89.34998779296875,&quot;top&quot;:173.51251968503934,&quot;width&quot;:911.150024414062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LINE_FORE_SCHEMECOLOR_INDEX_BRIGHTNESS" val="0"/>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64.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30939_1*m_h_i*1_2_2"/>
  <p:tag name="KSO_WM_TEMPLATE_CATEGORY" val="diagram"/>
  <p:tag name="KSO_WM_TEMPLATE_INDEX" val="20230939"/>
  <p:tag name="KSO_WM_UNIT_LAYERLEVEL" val="1_1_1"/>
  <p:tag name="KSO_WM_TAG_VERSION" val="3.0"/>
  <p:tag name="KSO_WM_DIAGRAM_MAX_ITEMCNT" val="6"/>
  <p:tag name="KSO_WM_DIAGRAM_MIN_ITEMCNT" val="2"/>
  <p:tag name="KSO_WM_DIAGRAM_VIRTUALLY_FRAME" val="{&quot;height&quot;:323.980157480315,&quot;left&quot;:89.34998779296875,&quot;top&quot;:173.51251968503934,&quot;width&quot;:911.1500244140625}"/>
  <p:tag name="KSO_WM_DIAGRAM_COLOR_MATCH_VALUE" val="{&quot;shape&quot;:{&quot;fill&quot;:{&quot;solid&quot;:{&quot;brightness&quot;:0,&quot;colorType&quot;:1,&quot;foreColorIndex&quot;:6,&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6"/>
  <p:tag name="KSO_WM_UNIT_FILL_FORE_SCHEMECOLOR_INDEX_BRIGHTNESS" val="0"/>
  <p:tag name="KSO_WM_UNIT_TEXT_FILL_FORE_SCHEMECOLOR_INDEX_BRIGHTNESS" val="0"/>
  <p:tag name="KSO_WM_UNIT_TEXT_FILL_FORE_SCHEMECOLOR_INDEX" val="2"/>
  <p:tag name="KSO_WM_UNIT_TEXT_FILL_TYPE" val="1"/>
  <p:tag name="KSO_WM_UNIT_USESOURCEFORMAT_APPLY" val="1"/>
</p:tagLst>
</file>

<file path=ppt/tags/tag65.xml><?xml version="1.0" encoding="utf-8"?>
<p:tagLst xmlns:p="http://schemas.openxmlformats.org/presentationml/2006/main">
  <p:tag name="KSO_WM_DIAGRAM_VERSION" val="3"/>
  <p:tag name="KSO_WM_DIAGRAM_COLOR_TRICK" val="4"/>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2_2"/>
  <p:tag name="KSO_WM_UNIT_ID" val="diagram20230939_1*m_h_a*1_2_2"/>
  <p:tag name="KSO_WM_TEMPLATE_CATEGORY" val="diagram"/>
  <p:tag name="KSO_WM_TEMPLATE_INDEX" val="20230939"/>
  <p:tag name="KSO_WM_UNIT_LAYERLEVEL" val="1_1_1"/>
  <p:tag name="KSO_WM_TAG_VERSION" val="3.0"/>
  <p:tag name="KSO_WM_DIAGRAM_MAX_ITEMCNT" val="6"/>
  <p:tag name="KSO_WM_DIAGRAM_MIN_ITEMCNT" val="2"/>
  <p:tag name="KSO_WM_DIAGRAM_VIRTUALLY_FRAME" val="{&quot;height&quot;:323.980157480315,&quot;left&quot;:89.34998779296875,&quot;top&quot;:173.51251968503934,&quot;width&quot;:911.1500244140625}"/>
  <p:tag name="KSO_WM_DIAGRAM_COLOR_MATCH_VALUE" val="{&quot;shape&quot;:{&quot;fill&quot;:{&quot;solid&quot;:{&quot;brightness&quot;:0,&quot;colorType&quot;:1,&quot;foreColorIndex&quot;:6,&quot;transparency&quot;:0},&quot;type&quot;:1},&quot;glow&quot;:{&quot;colorType&quot;:0},&quot;line&quot;:{&quot;type&quot;:0},&quot;shadow&quot;:{&quot;brightness&quot;:0.800000011920929,&quot;colorType&quot;:1,&quot;foreColorIndex&quot;:6,&quot;transparency&quot;:0.400000005960464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VALUE" val="28"/>
  <p:tag name="KSO_WM_UNIT_PRESET_TEXT" val="添加标题"/>
  <p:tag name="KSO_WM_UNIT_FILL_TYPE" val="1"/>
  <p:tag name="KSO_WM_UNIT_FILL_FORE_SCHEMECOLOR_INDEX" val="6"/>
  <p:tag name="KSO_WM_UNIT_FILL_FORE_SCHEMECOLOR_INDEX_BRIGHTNESS" val="0"/>
  <p:tag name="KSO_WM_UNIT_TEXT_TYPE" val="1"/>
  <p:tag name="KSO_WM_UNIT_SHADOW_SCHEMECOLOR_INDEX_BRIGHTNESS" val="0.8"/>
  <p:tag name="KSO_WM_UNIT_SHADOW_SCHEMECOLOR_INDEX" val="6"/>
  <p:tag name="KSO_WM_UNIT_USESOURCEFORMAT_APPLY" val="1"/>
</p:tagLst>
</file>

<file path=ppt/tags/tag66.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30939_1*m_h_i*1_2_1"/>
  <p:tag name="KSO_WM_TEMPLATE_CATEGORY" val="diagram"/>
  <p:tag name="KSO_WM_TEMPLATE_INDEX" val="20230939"/>
  <p:tag name="KSO_WM_UNIT_LAYERLEVEL" val="1_1_1"/>
  <p:tag name="KSO_WM_TAG_VERSION" val="3.0"/>
  <p:tag name="KSO_WM_DIAGRAM_MAX_ITEMCNT" val="6"/>
  <p:tag name="KSO_WM_DIAGRAM_MIN_ITEMCNT" val="2"/>
  <p:tag name="KSO_WM_DIAGRAM_VIRTUALLY_FRAME" val="{&quot;height&quot;:323.980157480315,&quot;left&quot;:89.34998779296875,&quot;top&quot;:173.51251968503934,&quot;width&quot;:911.1500244140625}"/>
  <p:tag name="KSO_WM_DIAGRAM_COLOR_MATCH_VALUE" val="{&quot;shape&quot;:{&quot;fill&quot;:{&quot;type&quot;:0},&quot;glow&quot;:{&quot;colorType&quot;:0},&quot;line&quot;:{&quot;gradient&quot;:[{&quot;brightness&quot;:0,&quot;colorType&quot;:2,&quot;pos&quot;:0,&quot;rgb&quot;:&quot;#ffffff&quot;,&quot;transparency&quot;:0.550000011920929},{&quot;brightness&quot;:0,&quot;colorType&quot;:2,&quot;pos&quot;:1,&quot;rgb&quot;:&quot;#ffffff&quot;,&quot;transparency&quot;:0.550000011920929},{&quot;brightness&quot;:0,&quot;colorType&quot;:2,&quot;pos&quot;:0.75,&quot;rgb&quot;:&quot;#ffffff&quot;,&quot;transparency&quot;:1},{&quot;brightness&quot;:0,&quot;colorType&quot;:2,&quot;pos&quot;:0.25,&quot;rgb&quot;:&quot;#ffffff&quot;,&quot;transparency&quot;:1}],&quot;type&quot;:2},&quot;shadow&quot;:{&quot;brightness&quot;:-0.25,&quot;colorType&quot;:1,&quot;foreColorIndex&quot;:6,&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SHADOW_SCHEMECOLOR_INDEX_BRIGHTNESS" val="-0.25"/>
  <p:tag name="KSO_WM_UNIT_SHADOW_SCHEMECOLOR_INDEX" val="6"/>
  <p:tag name="KSO_WM_UNIT_TEXT_FILL_FORE_SCHEMECOLOR_INDEX_BRIGHTNESS" val="0"/>
  <p:tag name="KSO_WM_UNIT_TEXT_FILL_FORE_SCHEMECOLOR_INDEX" val="2"/>
  <p:tag name="KSO_WM_UNIT_TEXT_FILL_TYPE" val="1"/>
  <p:tag name="KSO_WM_UNIT_USESOURCEFORMAT_APPLY" val="1"/>
</p:tagLst>
</file>

<file path=ppt/tags/tag67.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30939_1*m_h_i*1_2_3"/>
  <p:tag name="KSO_WM_TEMPLATE_CATEGORY" val="diagram"/>
  <p:tag name="KSO_WM_TEMPLATE_INDEX" val="20230939"/>
  <p:tag name="KSO_WM_UNIT_LAYERLEVEL" val="1_1_1"/>
  <p:tag name="KSO_WM_TAG_VERSION" val="3.0"/>
  <p:tag name="KSO_WM_DIAGRAM_MAX_ITEMCNT" val="6"/>
  <p:tag name="KSO_WM_DIAGRAM_MIN_ITEMCNT" val="2"/>
  <p:tag name="KSO_WM_DIAGRAM_VIRTUALLY_FRAME" val="{&quot;height&quot;:323.980157480315,&quot;left&quot;:89.34998779296875,&quot;top&quot;:173.51251968503934,&quot;width&quot;:911.1500244140625}"/>
  <p:tag name="KSO_WM_DIAGRAM_COLOR_MATCH_VALUE" val="{&quot;shape&quot;:{&quot;fill&quot;:{&quot;type&quot;:0},&quot;glow&quot;:{&quot;colorType&quot;:0},&quot;line&quot;:{&quot;solidLine&quot;:{&quot;brightness&quot;:0,&quot;colorType&quot;:1,&quot;foreColorIndex&quot;:6,&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6"/>
  <p:tag name="KSO_WM_UNIT_LINE_FORE_SCHEMECOLOR_INDEX_BRIGHTNESS" val="0"/>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68.xml><?xml version="1.0" encoding="utf-8"?>
<p:tagLst xmlns:p="http://schemas.openxmlformats.org/presentationml/2006/main">
  <p:tag name="KSO_WM_DIAGRAM_VERSION" val="3"/>
  <p:tag name="KSO_WM_DIAGRAM_COLOR_TRICK" val="4"/>
  <p:tag name="KSO_WM_DIAGRAM_COLOR_TEXT_CAN_REMOVE" val="n"/>
  <p:tag name="KSO_WM_UNIT_VALUE" val="82*76"/>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230939_1*m_h_x*1_1_1"/>
  <p:tag name="KSO_WM_TEMPLATE_CATEGORY" val="diagram"/>
  <p:tag name="KSO_WM_TEMPLATE_INDEX" val="20230939"/>
  <p:tag name="KSO_WM_UNIT_LAYERLEVEL" val="1_1_1"/>
  <p:tag name="KSO_WM_TAG_VERSION" val="3.0"/>
  <p:tag name="KSO_WM_DIAGRAM_MAX_ITEMCNT" val="6"/>
  <p:tag name="KSO_WM_DIAGRAM_MIN_ITEMCNT" val="2"/>
  <p:tag name="KSO_WM_DIAGRAM_VIRTUALLY_FRAME" val="{&quot;height&quot;:323.980157480315,&quot;left&quot;:89.34998779296875,&quot;top&quot;:173.51251968503934,&quot;width&quot;:911.1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USESOURCEFORMAT_APPLY" val="1"/>
</p:tagLst>
</file>

<file path=ppt/tags/tag69.xml><?xml version="1.0" encoding="utf-8"?>
<p:tagLst xmlns:p="http://schemas.openxmlformats.org/presentationml/2006/main">
  <p:tag name="KSO_WM_DIAGRAM_VERSION" val="3"/>
  <p:tag name="KSO_WM_DIAGRAM_COLOR_TRICK" val="4"/>
  <p:tag name="KSO_WM_DIAGRAM_COLOR_TEXT_CAN_REMOVE" val="n"/>
  <p:tag name="KSO_WM_UNIT_VALUE" val="86*73"/>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230939_1*m_h_x*1_2_1"/>
  <p:tag name="KSO_WM_TEMPLATE_CATEGORY" val="diagram"/>
  <p:tag name="KSO_WM_TEMPLATE_INDEX" val="20230939"/>
  <p:tag name="KSO_WM_UNIT_LAYERLEVEL" val="1_1_1"/>
  <p:tag name="KSO_WM_TAG_VERSION" val="3.0"/>
  <p:tag name="KSO_WM_DIAGRAM_MAX_ITEMCNT" val="6"/>
  <p:tag name="KSO_WM_DIAGRAM_MIN_ITEMCNT" val="2"/>
  <p:tag name="KSO_WM_DIAGRAM_VIRTUALLY_FRAME" val="{&quot;height&quot;:323.980157480315,&quot;left&quot;:89.34998779296875,&quot;top&quot;:173.51251968503934,&quot;width&quot;:911.1500244140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USESOURCEFORMAT_APPLY"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0920_2*l_h_i*1_1_1"/>
  <p:tag name="KSO_WM_TEMPLATE_CATEGORY" val="diagram"/>
  <p:tag name="KSO_WM_TEMPLATE_INDEX" val="20230920"/>
  <p:tag name="KSO_WM_UNIT_LAYERLEVEL" val="1_1_1"/>
  <p:tag name="KSO_WM_TAG_VERSION" val="3.0"/>
  <p:tag name="KSO_WM_UNIT_SUBTYPE" val="d"/>
  <p:tag name="KSO_WM_DIAGRAM_MAX_ITEMCNT" val="4"/>
  <p:tag name="KSO_WM_DIAGRAM_MIN_ITEMCNT" val="2"/>
  <p:tag name="KSO_WM_DIAGRAM_VIRTUALLY_FRAME" val="{&quot;height&quot;:571.5948631058236,&quot;left&quot;:10.674331185306801,&quot;top&quot;:111.07962508315268,&quot;width&quot;:1051.3256688146932}"/>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949999988079071,&quot;colorType&quot;:1,&quot;foreColorIndex&quot;:5,&quot;pos&quot;:0.3700000047683716,&quot;transparency&quot;:0},{&quot;brightness&quot;:0.550000011920929,&quot;colorType&quot;:1,&quot;foreColorIndex&quot;:5,&quot;pos&quot;:0,&quot;transparency&quot;:0},{&quot;brightness&quot;:0,&quot;colorType&quot;:1,&quot;foreColorIndex&quot;:14,&quot;pos&quot;:1,&quot;transparency&quot;:0},{&quot;brightness&quot;:0.699999988079071,&quot;colorType&quot;:1,&quot;foreColorIndex&quot;:5,&quot;pos&quot;:0.7099999785423279,&quot;transparency&quot;:0}],&quot;type&quot;:2},&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 name="KSO_WM_UNIT_PRESET_TEXT" val="01"/>
  <p:tag name="KSO_WM_UNIT_FILL_TYPE" val="3"/>
</p:tagLst>
</file>

<file path=ppt/tags/tag70.xml><?xml version="1.0" encoding="utf-8"?>
<p:tagLst xmlns:p="http://schemas.openxmlformats.org/presentationml/2006/main">
  <p:tag name="KSO_WM_BEAUTIFY_FLAG" val="#wm#"/>
  <p:tag name="KSO_WM_TEMPLATE_CATEGORY" val="diagram"/>
  <p:tag name="KSO_WM_TEMPLATE_INDEX" val="20230939"/>
  <p:tag name="KSO_WM_SPECIAL_SOURCE" val="bdnull"/>
  <p:tag name="KSO_WM_SLIDE_ID" val="diagram20230939_1"/>
  <p:tag name="KSO_WM_TEMPLATE_SUBCATEGORY" val="0"/>
  <p:tag name="KSO_WM_TEMPLATE_MASTER_TYPE" val="0"/>
  <p:tag name="KSO_WM_TEMPLATE_COLOR_TYPE" val="0"/>
  <p:tag name="KSO_WM_SLIDE_ITEM_CNT" val="2"/>
  <p:tag name="KSO_WM_SLIDE_INDEX" val="1"/>
  <p:tag name="KSO_WM_DIAGRAM_GROUP_CODE" val="m1-1"/>
  <p:tag name="KSO_WM_SLIDE_DIAGTYPE" val="m"/>
  <p:tag name="KSO_WM_TAG_VERSION" val="3.0"/>
  <p:tag name="KSO_WM_SLIDE_LAYOUT" val="a_m"/>
  <p:tag name="KSO_WM_SLIDE_LAYOUT_CNT" val="1_1"/>
  <p:tag name="KSO_WM_SLIDE_TYPE" val="text"/>
  <p:tag name="KSO_WM_SLIDE_SUBTYPE" val="diag"/>
  <p:tag name="KSO_WM_SLIDE_SIZE" val="364.55*319.9"/>
  <p:tag name="KSO_WM_SLIDE_POSITION" val="297.75*178.35"/>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0920_2*l_h_i*1_2_2"/>
  <p:tag name="KSO_WM_TEMPLATE_CATEGORY" val="diagram"/>
  <p:tag name="KSO_WM_TEMPLATE_INDEX" val="20230920"/>
  <p:tag name="KSO_WM_UNIT_LAYERLEVEL" val="1_1_1"/>
  <p:tag name="KSO_WM_TAG_VERSION" val="3.0"/>
  <p:tag name="KSO_WM_UNIT_SUBTYPE" val="d"/>
  <p:tag name="KSO_WM_DIAGRAM_MAX_ITEMCNT" val="4"/>
  <p:tag name="KSO_WM_DIAGRAM_MIN_ITEMCNT" val="2"/>
  <p:tag name="KSO_WM_DIAGRAM_VIRTUALLY_FRAME" val="{&quot;height&quot;:571.5948631058236,&quot;left&quot;:10.674331185306801,&quot;top&quot;:111.07962508315268,&quot;width&quot;:1051.3256688146932}"/>
  <p:tag name="KSO_WM_DIAGRAM_COLOR_MATCH_VALUE" val="{&quot;shape&quot;:{&quot;fill&quot;:{&quot;gradient&quot;:[{&quot;brightness&quot;:0,&quot;colorType&quot;:1,&quot;foreColorIndex&quot;:8,&quot;pos&quot;:0.5400000214576721,&quot;transparency&quot;:0},{&quot;brightness&quot;:0.4000000059604645,&quot;colorType&quot;:1,&quot;foreColorIndex&quot;:8,&quot;pos&quot;:0,&quot;transparency&quot;:0},{&quot;brightness&quot;:0.4000000059604645,&quot;colorType&quot;:1,&quot;foreColorIndex&quot;:8,&quot;pos&quot;:1,&quot;transparency&quot;:0}],&quot;type&quot;:3},&quot;glow&quot;:{&quot;colorType&quot;:0},&quot;line&quot;:{&quot;gradient&quot;:[{&quot;brightness&quot;:0.949999988079071,&quot;colorType&quot;:1,&quot;foreColorIndex&quot;:5,&quot;pos&quot;:0.3199999928474426,&quot;transparency&quot;:0},{&quot;brightness&quot;:0.800000011920929,&quot;colorType&quot;:1,&quot;foreColorIndex&quot;:8,&quot;pos&quot;:0,&quot;transparency&quot;:0},{&quot;brightness&quot;:0,&quot;colorType&quot;:1,&quot;foreColorIndex&quot;:14,&quot;pos&quot;:1,&quot;transparency&quot;:0},{&quot;brightness&quot;:0.800000011920929,&quot;colorType&quot;:1,&quot;foreColorIndex&quot;:8,&quot;pos&quot;:0.7099999785423279,&quot;transparency&quot;:0}],&quot;type&quot;:2},&quot;shadow&quot;:{&quot;brightness&quot;:0,&quot;colorType&quot;:1,&quot;foreColorIndex&quot;:8,&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 name="KSO_WM_UNIT_PRESET_TEXT" val="02"/>
  <p:tag name="KSO_WM_UNIT_FILL_TYPE" val="3"/>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resource_record_key" val="{&quot;19&quot;:[20340899],&quot;29&quot;:[5005269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0920_2*l_h_i*1_3_2"/>
  <p:tag name="KSO_WM_TEMPLATE_CATEGORY" val="diagram"/>
  <p:tag name="KSO_WM_TEMPLATE_INDEX" val="20230920"/>
  <p:tag name="KSO_WM_UNIT_LAYERLEVEL" val="1_1_1"/>
  <p:tag name="KSO_WM_TAG_VERSION" val="3.0"/>
  <p:tag name="KSO_WM_UNIT_SUBTYPE" val="d"/>
  <p:tag name="KSO_WM_DIAGRAM_MAX_ITEMCNT" val="4"/>
  <p:tag name="KSO_WM_DIAGRAM_MIN_ITEMCNT" val="2"/>
  <p:tag name="KSO_WM_DIAGRAM_VIRTUALLY_FRAME" val="{&quot;height&quot;:571.5948631058236,&quot;left&quot;:10.674331185306801,&quot;top&quot;:111.07962508315268,&quot;width&quot;:1051.3256688146932}"/>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949999988079071,&quot;colorType&quot;:1,&quot;foreColorIndex&quot;:5,&quot;pos&quot;:0.3700000047683716,&quot;transparency&quot;:0},{&quot;brightness&quot;:0.550000011920929,&quot;colorType&quot;:1,&quot;foreColorIndex&quot;:5,&quot;pos&quot;:0,&quot;transparency&quot;:0},{&quot;brightness&quot;:0,&quot;colorType&quot;:1,&quot;foreColorIndex&quot;:14,&quot;pos&quot;:1,&quot;transparency&quot;:0},{&quot;brightness&quot;:0.699999988079071,&quot;colorType&quot;:1,&quot;foreColorIndex&quot;:5,&quot;pos&quot;:0.7099999785423279,&quot;transparency&quot;:0}],&quot;type&quot;:2},&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2"/>
  <p:tag name="KSO_WM_DIAGRAM_COLOR_TEXT_CAN_REMOVE" val="n"/>
  <p:tag name="KSO_WM_UNIT_PRESET_TEXT" val="03"/>
  <p:tag name="KSO_WM_UNIT_FILL_TYPE" val="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EAADC"/>
        </a:solidFill>
        <a:ln>
          <a:noFill/>
        </a:ln>
      </a:spPr>
      <a:bodyPr vert="horz" wrap="square" lIns="90000" tIns="46800" rIns="90000" bIns="46800" numCol="1" anchor="t" anchorCtr="0" compatLnSpc="1">
        <a:normAutofit/>
      </a:bodyPr>
      <a:lstStyle>
        <a:defPPr>
          <a:lnSpc>
            <a:spcPct val="120000"/>
          </a:lnSpc>
          <a:defRPr lang="id-ID">
            <a:latin typeface="Arial" panose="020B0604020202020204" pitchFamily="34" charset="0"/>
            <a:ea typeface="微软雅黑" panose="020B0503020204020204" charset="-122"/>
            <a:sym typeface="Arial" panose="020B0604020202020204" pitchFamily="34" charset="0"/>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7874</Words>
  <Application>WPS 演示</Application>
  <PresentationFormat>自定义</PresentationFormat>
  <Paragraphs>475</Paragraphs>
  <Slides>34</Slides>
  <Notes>3</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34</vt:i4>
      </vt:variant>
    </vt:vector>
  </HeadingPairs>
  <TitlesOfParts>
    <vt:vector size="55" baseType="lpstr">
      <vt:lpstr>Arial</vt:lpstr>
      <vt:lpstr>宋体</vt:lpstr>
      <vt:lpstr>Wingdings</vt:lpstr>
      <vt:lpstr>微软雅黑</vt:lpstr>
      <vt:lpstr>华文中宋</vt:lpstr>
      <vt:lpstr>黑体</vt:lpstr>
      <vt:lpstr>Wingdings</vt:lpstr>
      <vt:lpstr>华文行楷</vt:lpstr>
      <vt:lpstr>Impact</vt:lpstr>
      <vt:lpstr>华文彩云</vt:lpstr>
      <vt:lpstr>仿宋</vt:lpstr>
      <vt:lpstr>方正仿宋_GB2312</vt:lpstr>
      <vt:lpstr>Times New Roman</vt:lpstr>
      <vt:lpstr>Calibri</vt:lpstr>
      <vt:lpstr>Arial Unicode MS</vt:lpstr>
      <vt:lpstr>仿宋_GB2312</vt:lpstr>
      <vt:lpstr>Times New Roman</vt:lpstr>
      <vt:lpstr>等线 Light</vt:lpstr>
      <vt:lpstr>等线</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组织管理</vt:lpstr>
      <vt:lpstr>运行使用</vt:lpstr>
      <vt:lpstr>开放共享</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vt:lpstr>
    </vt:vector>
  </TitlesOfParts>
  <Company>bgs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马俊英</dc:creator>
  <cp:lastModifiedBy>WPS_1180959218</cp:lastModifiedBy>
  <cp:revision>784</cp:revision>
  <cp:lastPrinted>2025-10-16T09:27:00Z</cp:lastPrinted>
  <dcterms:created xsi:type="dcterms:W3CDTF">2025-10-16T09:27:00Z</dcterms:created>
  <dcterms:modified xsi:type="dcterms:W3CDTF">2026-05-13T01:42:29Z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9383748B521F4C5FB4FAB6485DB14827_13</vt:lpwstr>
  </property>
  <property fmtid="{D5CDD505-2E9C-101B-9397-08002B2CF9AE}" pid="3" name="KSOProductBuildVer">
    <vt:lpwstr>2052-12.1.0.25865</vt:lpwstr>
  </property>
</Properties>
</file>